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Roboto Thin"/>
      <p:regular r:id="rId61"/>
      <p:bold r:id="rId62"/>
      <p:italic r:id="rId63"/>
      <p:boldItalic r:id="rId64"/>
    </p:embeddedFont>
    <p:embeddedFont>
      <p:font typeface="Roboto"/>
      <p:regular r:id="rId65"/>
      <p:bold r:id="rId66"/>
      <p:italic r:id="rId67"/>
      <p:boldItalic r:id="rId68"/>
    </p:embeddedFont>
    <p:embeddedFont>
      <p:font typeface="Roboto Medium"/>
      <p:regular r:id="rId69"/>
      <p:bold r:id="rId70"/>
      <p:italic r:id="rId71"/>
      <p:boldItalic r:id="rId72"/>
    </p:embeddedFont>
    <p:embeddedFont>
      <p:font typeface="Inconsolata"/>
      <p:regular r:id="rId73"/>
      <p:bold r:id="rId74"/>
    </p:embeddedFont>
    <p:embeddedFont>
      <p:font typeface="Oswald Light"/>
      <p:regular r:id="rId75"/>
      <p:bold r:id="rId76"/>
    </p:embeddedFont>
    <p:embeddedFont>
      <p:font typeface="Roboto Light"/>
      <p:regular r:id="rId77"/>
      <p:bold r:id="rId78"/>
      <p:italic r:id="rId79"/>
      <p:boldItalic r:id="rId80"/>
    </p:embeddedFont>
    <p:embeddedFont>
      <p:font typeface="Oswald"/>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8CC304-875A-4BC6-BEDF-4A9DFCC59C5A}">
  <a:tblStyle styleId="{2D8CC304-875A-4BC6-BEDF-4A9DFCC59C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8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Light-boldItalic.fntdata"/><Relationship Id="rId82" Type="http://schemas.openxmlformats.org/officeDocument/2006/relationships/font" Target="fonts/Oswald-bold.fntdata"/><Relationship Id="rId81"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Inconsolata-regular.fntdata"/><Relationship Id="rId72" Type="http://schemas.openxmlformats.org/officeDocument/2006/relationships/font" Target="fonts/RobotoMedium-boldItalic.fntdata"/><Relationship Id="rId31" Type="http://schemas.openxmlformats.org/officeDocument/2006/relationships/slide" Target="slides/slide25.xml"/><Relationship Id="rId75" Type="http://schemas.openxmlformats.org/officeDocument/2006/relationships/font" Target="fonts/OswaldLight-regular.fntdata"/><Relationship Id="rId30" Type="http://schemas.openxmlformats.org/officeDocument/2006/relationships/slide" Target="slides/slide24.xml"/><Relationship Id="rId74" Type="http://schemas.openxmlformats.org/officeDocument/2006/relationships/font" Target="fonts/Inconsolata-bold.fntdata"/><Relationship Id="rId33" Type="http://schemas.openxmlformats.org/officeDocument/2006/relationships/slide" Target="slides/slide27.xml"/><Relationship Id="rId77" Type="http://schemas.openxmlformats.org/officeDocument/2006/relationships/font" Target="fonts/RobotoLight-regular.fntdata"/><Relationship Id="rId32" Type="http://schemas.openxmlformats.org/officeDocument/2006/relationships/slide" Target="slides/slide26.xml"/><Relationship Id="rId76" Type="http://schemas.openxmlformats.org/officeDocument/2006/relationships/font" Target="fonts/OswaldLight-bold.fntdata"/><Relationship Id="rId35" Type="http://schemas.openxmlformats.org/officeDocument/2006/relationships/slide" Target="slides/slide29.xml"/><Relationship Id="rId79" Type="http://schemas.openxmlformats.org/officeDocument/2006/relationships/font" Target="fonts/RobotoLight-italic.fntdata"/><Relationship Id="rId34" Type="http://schemas.openxmlformats.org/officeDocument/2006/relationships/slide" Target="slides/slide28.xml"/><Relationship Id="rId78" Type="http://schemas.openxmlformats.org/officeDocument/2006/relationships/font" Target="fonts/RobotoLight-bold.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Thin-bold.fntdata"/><Relationship Id="rId61" Type="http://schemas.openxmlformats.org/officeDocument/2006/relationships/font" Target="fonts/RobotoThin-regular.fntdata"/><Relationship Id="rId20" Type="http://schemas.openxmlformats.org/officeDocument/2006/relationships/slide" Target="slides/slide14.xml"/><Relationship Id="rId64" Type="http://schemas.openxmlformats.org/officeDocument/2006/relationships/font" Target="fonts/RobotoThin-boldItalic.fntdata"/><Relationship Id="rId63" Type="http://schemas.openxmlformats.org/officeDocument/2006/relationships/font" Target="fonts/RobotoThin-italic.fntdata"/><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b17893448_0_2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ab17893448_0_2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41c6b4af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41c6b4af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41c6b4af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41c6b4af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b1789344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b1789344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7c2cd3f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c7c2cd3f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2.1 Instructor Do: Introduction to Unsupervised Learning (0:10)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7c2cd3f7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c7c2cd3f7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7c2cd3f7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7c2cd3f7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cbe55c50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cbe55c50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c7c2cd3f7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c7c2cd3f7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7c2cd3f74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7c2cd3f74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7c2cd3f7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7c2cd3f7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69a87cc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69a87cc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900">
                <a:solidFill>
                  <a:schemeClr val="dk1"/>
                </a:solidFill>
              </a:rPr>
              <a:t>Data</a:t>
            </a:r>
            <a:endParaRPr i="1" sz="9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7c2cd3f7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7c2cd3f7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7c2cd3f7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c7c2cd3f7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7c2cd3f7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7c2cd3f7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c7c2cd3f7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c7c2cd3f7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7c2cd3f7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c7c2cd3f7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c7c2cd3f7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c7c2cd3f7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7c2cd3f7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c7c2cd3f7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c7c2cd3f7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c7c2cd3f7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c7c2cd3f7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c7c2cd3f7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c7c2cd3f74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c7c2cd3f7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99827f5a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99827f5a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c7c2cd3f7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c7c2cd3f7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c7c2cd3f7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c7c2cd3f7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c7c2cd3f74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c7c2cd3f7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c7c2cd3f74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c7c2cd3f74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chemeClr val="dk1"/>
                </a:solidFill>
              </a:rPr>
              <a:t>3. Data Preparation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c7c2cd3f74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c7c2cd3f74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c7c2cd3f74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c7c2cd3f74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 Next, open Data_Preparation.ipynb and introduce sklearn's built-in iris dataset. Explain that this dataset has already been cleaned up and is ready to use.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c7c2cd3f7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c7c2cd3f7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c7c2cd3f74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c7c2cd3f74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3.2 Students Do: Understanding Customers (0:20)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c7c2cd3f74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c7c2cd3f74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c7c2cd3f74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c7c2cd3f74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3.3 Review Activity (0:10)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41c6b4af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41c6b4a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c7c2cd3f74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c7c2cd3f74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c7c2cd3f74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c7c2cd3f74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 3.4 Everyone Do: Boston Marathon Preprocessing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7c2cd3f74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7c2cd3f74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a:solidFill>
                  <a:schemeClr val="dk1"/>
                </a:solidFill>
              </a:rPr>
              <a:t>4. K-Means Algorithm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c7c2cd3f74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c7c2cd3f74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cca5717e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cca5717e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c7c2cd3f74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c7c2cd3f74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c7c2cd3f74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c7c2cd3f74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c7c2cd3f74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c7c2cd3f74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c7c2cd3f74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c7c2cd3f74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c7c2cd3f74_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c7c2cd3f74_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b17893448_0_2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b17893448_0_2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c7c2cd3f74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c7c2cd3f74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 Next, open [ChicagoMarathonKMeans.ipynb]</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c7c2cd3f74_6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c7c2cd3f74_6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c7c2cd3f74_6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c7c2cd3f74_6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4.2 Students Do: K-means (0:20)</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c7c2cd3f74_6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c7c2cd3f74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4.3 Review: K-means (10 min)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c7c2cd3f74_6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c7c2cd3f74_6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41c6b4af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41c6b4af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41c6b4af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41c6b4af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41c6b4af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41c6b4af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ee61e201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ee61e201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30.png"/><Relationship Id="rId8"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3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3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4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8.png"/><Relationship Id="rId4" Type="http://schemas.openxmlformats.org/officeDocument/2006/relationships/image" Target="../media/image8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3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3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6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5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5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45.png"/><Relationship Id="rId4" Type="http://schemas.openxmlformats.org/officeDocument/2006/relationships/image" Target="../media/image5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5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 name="Google Shape;10;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1" name="Google Shape;11;p2"/>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2" name="Google Shape;12;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6" name="Google Shape;16;p2"/>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rPr>
              <a:t>© 2021 Trilogy Education Services, a 2U, Inc. brand.  All Rights Reserved.</a:t>
            </a:r>
            <a:endParaRPr sz="600">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6 (Yellow/Green)">
  <p:cSld name="CUSTOM_2_7_1_3_1_1_3_2">
    <p:spTree>
      <p:nvGrpSpPr>
        <p:cNvPr id="115" name="Shape 115"/>
        <p:cNvGrpSpPr/>
        <p:nvPr/>
      </p:nvGrpSpPr>
      <p:grpSpPr>
        <a:xfrm>
          <a:off x="0" y="0"/>
          <a:ext cx="0" cy="0"/>
          <a:chOff x="0" y="0"/>
          <a:chExt cx="0" cy="0"/>
        </a:xfrm>
      </p:grpSpPr>
      <p:sp>
        <p:nvSpPr>
          <p:cNvPr id="116" name="Google Shape;116;p1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9" name="Google Shape;119;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0" name="Google Shape;120;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1" name="Google Shape;121;p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 name="Google Shape;122;p1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 name="Google Shape;123;p1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 name="Google Shape;129;p1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 name="Google Shape;131;p1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 name="Google Shape;132;p1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3" name="Google Shape;133;p11"/>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34" name="Google Shape;134;p11"/>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35" name="Google Shape;135;p11"/>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36" name="Google Shape;136;p11"/>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37" name="Google Shape;137;p11"/>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38" name="Google Shape;138;p11"/>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Blue)">
  <p:cSld name="CUSTOM_2_7_1_3_1_1_1_2_1_1_1">
    <p:spTree>
      <p:nvGrpSpPr>
        <p:cNvPr id="139" name="Shape 139"/>
        <p:cNvGrpSpPr/>
        <p:nvPr/>
      </p:nvGrpSpPr>
      <p:grpSpPr>
        <a:xfrm>
          <a:off x="0" y="0"/>
          <a:ext cx="0" cy="0"/>
          <a:chOff x="0" y="0"/>
          <a:chExt cx="0" cy="0"/>
        </a:xfrm>
      </p:grpSpPr>
      <p:sp>
        <p:nvSpPr>
          <p:cNvPr id="140" name="Google Shape;140;p1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3" name="Google Shape;143;p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4" name="Google Shape;144;p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1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 name="Google Shape;151;p1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1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1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1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 name="Google Shape;159;p1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60" name="Google Shape;160;p12"/>
          <p:cNvPicPr preferRelativeResize="0"/>
          <p:nvPr/>
        </p:nvPicPr>
        <p:blipFill rotWithShape="1">
          <a:blip r:embed="rId3">
            <a:alphaModFix/>
          </a:blip>
          <a:srcRect b="2561" l="0" r="0" t="2552"/>
          <a:stretch/>
        </p:blipFill>
        <p:spPr>
          <a:xfrm>
            <a:off x="429768" y="1709650"/>
            <a:ext cx="521208" cy="396119"/>
          </a:xfrm>
          <a:prstGeom prst="rect">
            <a:avLst/>
          </a:prstGeom>
          <a:noFill/>
          <a:ln>
            <a:noFill/>
          </a:ln>
        </p:spPr>
      </p:pic>
      <p:pic>
        <p:nvPicPr>
          <p:cNvPr id="161" name="Google Shape;161;p1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62" name="Google Shape;162;p12"/>
          <p:cNvPicPr preferRelativeResize="0"/>
          <p:nvPr/>
        </p:nvPicPr>
        <p:blipFill rotWithShape="1">
          <a:blip r:embed="rId5">
            <a:alphaModFix/>
          </a:blip>
          <a:srcRect b="2561" l="0" r="0" t="2552"/>
          <a:stretch/>
        </p:blipFill>
        <p:spPr>
          <a:xfrm>
            <a:off x="429768" y="2755163"/>
            <a:ext cx="521208" cy="396119"/>
          </a:xfrm>
          <a:prstGeom prst="rect">
            <a:avLst/>
          </a:prstGeom>
          <a:noFill/>
          <a:ln>
            <a:noFill/>
          </a:ln>
        </p:spPr>
      </p:pic>
      <p:pic>
        <p:nvPicPr>
          <p:cNvPr id="163" name="Google Shape;163;p1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64" name="Google Shape;164;p1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65" name="Google Shape;165;p1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Fist to Five">
  <p:cSld name="CUSTOM_2_3_1_1_3_1_1_2_1_1_1_1">
    <p:spTree>
      <p:nvGrpSpPr>
        <p:cNvPr id="166" name="Shape 166"/>
        <p:cNvGrpSpPr/>
        <p:nvPr/>
      </p:nvGrpSpPr>
      <p:grpSpPr>
        <a:xfrm>
          <a:off x="0" y="0"/>
          <a:ext cx="0" cy="0"/>
          <a:chOff x="0" y="0"/>
          <a:chExt cx="0" cy="0"/>
        </a:xfrm>
      </p:grpSpPr>
      <p:pic>
        <p:nvPicPr>
          <p:cNvPr id="167" name="Google Shape;167;p1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8" name="Google Shape;168;p13"/>
          <p:cNvSpPr txBox="1"/>
          <p:nvPr>
            <p:ph type="title"/>
          </p:nvPr>
        </p:nvSpPr>
        <p:spPr>
          <a:xfrm>
            <a:off x="274350" y="14782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Roboto Light"/>
                <a:ea typeface="Roboto Light"/>
                <a:cs typeface="Roboto Light"/>
                <a:sym typeface="Roboto Light"/>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p:txBody>
      </p:sp>
      <p:sp>
        <p:nvSpPr>
          <p:cNvPr id="169" name="Google Shape;169;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13"/>
          <p:cNvSpPr txBox="1"/>
          <p:nvPr/>
        </p:nvSpPr>
        <p:spPr>
          <a:xfrm>
            <a:off x="202525" y="9255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FFFF"/>
                </a:solidFill>
                <a:latin typeface="Roboto Medium"/>
                <a:ea typeface="Roboto Medium"/>
                <a:cs typeface="Roboto Medium"/>
                <a:sym typeface="Roboto Medium"/>
              </a:rPr>
              <a:t>FIST TO FIVE:</a:t>
            </a:r>
            <a:endParaRPr sz="2400">
              <a:solidFill>
                <a:srgbClr val="FFFFFF"/>
              </a:solidFill>
              <a:latin typeface="Roboto Medium"/>
              <a:ea typeface="Roboto Medium"/>
              <a:cs typeface="Roboto Medium"/>
              <a:sym typeface="Roboto Medium"/>
            </a:endParaRPr>
          </a:p>
        </p:txBody>
      </p:sp>
      <p:cxnSp>
        <p:nvCxnSpPr>
          <p:cNvPr id="171" name="Google Shape;171;p13"/>
          <p:cNvCxnSpPr/>
          <p:nvPr/>
        </p:nvCxnSpPr>
        <p:spPr>
          <a:xfrm>
            <a:off x="2305500" y="1478275"/>
            <a:ext cx="4533000" cy="0"/>
          </a:xfrm>
          <a:prstGeom prst="straightConnector1">
            <a:avLst/>
          </a:prstGeom>
          <a:noFill/>
          <a:ln cap="flat" cmpd="sng" w="9525">
            <a:solidFill>
              <a:srgbClr val="FFFFFF"/>
            </a:solidFill>
            <a:prstDash val="solid"/>
            <a:round/>
            <a:headEnd len="med" w="med" type="none"/>
            <a:tailEnd len="med" w="med" type="none"/>
          </a:ln>
        </p:spPr>
      </p:cxnSp>
      <p:pic>
        <p:nvPicPr>
          <p:cNvPr id="172" name="Google Shape;172;p13"/>
          <p:cNvPicPr preferRelativeResize="0"/>
          <p:nvPr/>
        </p:nvPicPr>
        <p:blipFill>
          <a:blip r:embed="rId3">
            <a:alphaModFix/>
          </a:blip>
          <a:stretch>
            <a:fillRect/>
          </a:stretch>
        </p:blipFill>
        <p:spPr>
          <a:xfrm>
            <a:off x="524088" y="2119399"/>
            <a:ext cx="8095824" cy="27492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Review">
  <p:cSld name="CUSTOM_17_2_1_2_1_1">
    <p:spTree>
      <p:nvGrpSpPr>
        <p:cNvPr id="173" name="Shape 173"/>
        <p:cNvGrpSpPr/>
        <p:nvPr/>
      </p:nvGrpSpPr>
      <p:grpSpPr>
        <a:xfrm>
          <a:off x="0" y="0"/>
          <a:ext cx="0" cy="0"/>
          <a:chOff x="0" y="0"/>
          <a:chExt cx="0" cy="0"/>
        </a:xfrm>
      </p:grpSpPr>
      <p:pic>
        <p:nvPicPr>
          <p:cNvPr id="174" name="Google Shape;174;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175" name="Google Shape;175;p14"/>
          <p:cNvPicPr preferRelativeResize="0"/>
          <p:nvPr/>
        </p:nvPicPr>
        <p:blipFill>
          <a:blip r:embed="rId3">
            <a:alphaModFix/>
          </a:blip>
          <a:stretch>
            <a:fillRect/>
          </a:stretch>
        </p:blipFill>
        <p:spPr>
          <a:xfrm>
            <a:off x="2952775" y="674425"/>
            <a:ext cx="3478801" cy="3309449"/>
          </a:xfrm>
          <a:prstGeom prst="rect">
            <a:avLst/>
          </a:prstGeom>
          <a:noFill/>
          <a:ln>
            <a:noFill/>
          </a:ln>
        </p:spPr>
      </p:pic>
      <p:sp>
        <p:nvSpPr>
          <p:cNvPr id="176" name="Google Shape;176;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14"/>
          <p:cNvSpPr txBox="1"/>
          <p:nvPr/>
        </p:nvSpPr>
        <p:spPr>
          <a:xfrm>
            <a:off x="274350" y="39475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Roboto"/>
                <a:ea typeface="Roboto"/>
                <a:cs typeface="Roboto"/>
                <a:sym typeface="Roboto"/>
              </a:rPr>
              <a:t>Let’s Review</a:t>
            </a:r>
            <a:endParaRPr b="1" sz="3600">
              <a:latin typeface="Roboto"/>
              <a:ea typeface="Roboto"/>
              <a:cs typeface="Roboto"/>
              <a:sym typeface="Robo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 Break">
  <p:cSld name="CUSTOM_1">
    <p:spTree>
      <p:nvGrpSpPr>
        <p:cNvPr id="178" name="Shape 178"/>
        <p:cNvGrpSpPr/>
        <p:nvPr/>
      </p:nvGrpSpPr>
      <p:grpSpPr>
        <a:xfrm>
          <a:off x="0" y="0"/>
          <a:ext cx="0" cy="0"/>
          <a:chOff x="0" y="0"/>
          <a:chExt cx="0" cy="0"/>
        </a:xfrm>
      </p:grpSpPr>
      <p:pic>
        <p:nvPicPr>
          <p:cNvPr id="179" name="Google Shape;179;p15"/>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he End">
  <p:cSld name="CUSTOM_7">
    <p:spTree>
      <p:nvGrpSpPr>
        <p:cNvPr id="180" name="Shape 180"/>
        <p:cNvGrpSpPr/>
        <p:nvPr/>
      </p:nvGrpSpPr>
      <p:grpSpPr>
        <a:xfrm>
          <a:off x="0" y="0"/>
          <a:ext cx="0" cy="0"/>
          <a:chOff x="0" y="0"/>
          <a:chExt cx="0" cy="0"/>
        </a:xfrm>
      </p:grpSpPr>
      <p:pic>
        <p:nvPicPr>
          <p:cNvPr id="181" name="Google Shape;181;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82" name="Google Shape;182;p1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83" name="Google Shape;183;p1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84" name="Google Shape;184;p1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Pair Activity with Instructions">
  <p:cSld name="CUSTOM_2_3_1_1_1_1_1_2_1_2_1_1_1_1_2_1_2">
    <p:spTree>
      <p:nvGrpSpPr>
        <p:cNvPr id="185" name="Shape 185"/>
        <p:cNvGrpSpPr/>
        <p:nvPr/>
      </p:nvGrpSpPr>
      <p:grpSpPr>
        <a:xfrm>
          <a:off x="0" y="0"/>
          <a:ext cx="0" cy="0"/>
          <a:chOff x="0" y="0"/>
          <a:chExt cx="0" cy="0"/>
        </a:xfrm>
      </p:grpSpPr>
      <p:pic>
        <p:nvPicPr>
          <p:cNvPr id="186" name="Google Shape;186;p1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7" name="Google Shape;1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1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89" name="Google Shape;189;p1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1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92" name="Google Shape;192;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17"/>
          <p:cNvSpPr txBox="1"/>
          <p:nvPr>
            <p:ph idx="2" type="title"/>
          </p:nvPr>
        </p:nvSpPr>
        <p:spPr>
          <a:xfrm>
            <a:off x="273975" y="886803"/>
            <a:ext cx="8595300" cy="2920500"/>
          </a:xfrm>
          <a:prstGeom prst="rect">
            <a:avLst/>
          </a:prstGeom>
          <a:noFill/>
          <a:ln>
            <a:noFill/>
          </a:ln>
        </p:spPr>
        <p:txBody>
          <a:bodyPr anchorCtr="0" anchor="t" bIns="457200" lIns="30175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4" name="Google Shape;194;p17"/>
          <p:cNvPicPr preferRelativeResize="0"/>
          <p:nvPr/>
        </p:nvPicPr>
        <p:blipFill>
          <a:blip r:embed="rId4">
            <a:alphaModFix/>
          </a:blip>
          <a:stretch>
            <a:fillRect/>
          </a:stretch>
        </p:blipFill>
        <p:spPr>
          <a:xfrm>
            <a:off x="664900" y="783412"/>
            <a:ext cx="2267323" cy="24000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Pair Programming Activity Roles of Driver and Navigator">
  <p:cSld name="CUSTOM_2_3_1_1_1_1_1_2_1_2_1_1_1_1_2_1_3">
    <p:spTree>
      <p:nvGrpSpPr>
        <p:cNvPr id="195" name="Shape 195"/>
        <p:cNvGrpSpPr/>
        <p:nvPr/>
      </p:nvGrpSpPr>
      <p:grpSpPr>
        <a:xfrm>
          <a:off x="0" y="0"/>
          <a:ext cx="0" cy="0"/>
          <a:chOff x="0" y="0"/>
          <a:chExt cx="0" cy="0"/>
        </a:xfrm>
      </p:grpSpPr>
      <p:pic>
        <p:nvPicPr>
          <p:cNvPr id="196" name="Google Shape;196;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97" name="Google Shape;197;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99" name="Google Shape;199;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 name="Google Shape;200;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02" name="Google Shape;202;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 name="Google Shape;203;p18"/>
          <p:cNvSpPr txBox="1"/>
          <p:nvPr>
            <p:ph idx="2" type="title"/>
          </p:nvPr>
        </p:nvSpPr>
        <p:spPr>
          <a:xfrm>
            <a:off x="273975" y="1407263"/>
            <a:ext cx="8595300" cy="2400000"/>
          </a:xfrm>
          <a:prstGeom prst="rect">
            <a:avLst/>
          </a:prstGeom>
          <a:noFill/>
          <a:ln>
            <a:noFill/>
          </a:ln>
        </p:spPr>
        <p:txBody>
          <a:bodyPr anchorCtr="0" anchor="t" bIns="457200" lIns="32004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18"/>
          <p:cNvSpPr txBox="1"/>
          <p:nvPr/>
        </p:nvSpPr>
        <p:spPr>
          <a:xfrm>
            <a:off x="274325" y="904500"/>
            <a:ext cx="8595300" cy="392700"/>
          </a:xfrm>
          <a:prstGeom prst="rect">
            <a:avLst/>
          </a:prstGeom>
          <a:noFill/>
          <a:ln>
            <a:noFill/>
          </a:ln>
        </p:spPr>
        <p:txBody>
          <a:bodyPr anchorCtr="0" anchor="t" bIns="91425" lIns="3200400"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Pair Programming Activity:</a:t>
            </a:r>
            <a:endParaRPr b="1" sz="2000">
              <a:latin typeface="Roboto"/>
              <a:ea typeface="Roboto"/>
              <a:cs typeface="Roboto"/>
              <a:sym typeface="Roboto"/>
            </a:endParaRPr>
          </a:p>
        </p:txBody>
      </p:sp>
      <p:pic>
        <p:nvPicPr>
          <p:cNvPr id="205" name="Google Shape;205;p18"/>
          <p:cNvPicPr preferRelativeResize="0"/>
          <p:nvPr/>
        </p:nvPicPr>
        <p:blipFill>
          <a:blip r:embed="rId4">
            <a:alphaModFix/>
          </a:blip>
          <a:stretch>
            <a:fillRect/>
          </a:stretch>
        </p:blipFill>
        <p:spPr>
          <a:xfrm>
            <a:off x="509700" y="634700"/>
            <a:ext cx="2639524" cy="29504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Pair Activity Roles">
  <p:cSld name="CUSTOM_2_7_2_2_1">
    <p:spTree>
      <p:nvGrpSpPr>
        <p:cNvPr id="206" name="Shape 206"/>
        <p:cNvGrpSpPr/>
        <p:nvPr/>
      </p:nvGrpSpPr>
      <p:grpSpPr>
        <a:xfrm>
          <a:off x="0" y="0"/>
          <a:ext cx="0" cy="0"/>
          <a:chOff x="0" y="0"/>
          <a:chExt cx="0" cy="0"/>
        </a:xfrm>
      </p:grpSpPr>
      <p:sp>
        <p:nvSpPr>
          <p:cNvPr id="207" name="Google Shape;207;p19"/>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8" name="Google Shape;208;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0" name="Google Shape;210;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 name="Google Shape;211;p1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2" name="Google Shape;212;p1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3" name="Google Shape;213;p19"/>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4" name="Google Shape;214;p19"/>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15" name="Google Shape;215;p19"/>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7" name="Google Shape;217;p19"/>
          <p:cNvSpPr/>
          <p:nvPr/>
        </p:nvSpPr>
        <p:spPr>
          <a:xfrm>
            <a:off x="4936295" y="1423550"/>
            <a:ext cx="5304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8" name="Google Shape;218;p19"/>
          <p:cNvSpPr/>
          <p:nvPr/>
        </p:nvSpPr>
        <p:spPr>
          <a:xfrm rot="10800000">
            <a:off x="5072469" y="18123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9"/>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0" name="Google Shape;220;p19"/>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1" name="Google Shape;221;p19"/>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2" name="Google Shape;222;p19"/>
          <p:cNvPicPr preferRelativeResize="0"/>
          <p:nvPr/>
        </p:nvPicPr>
        <p:blipFill>
          <a:blip r:embed="rId4">
            <a:alphaModFix/>
          </a:blip>
          <a:stretch>
            <a:fillRect/>
          </a:stretch>
        </p:blipFill>
        <p:spPr>
          <a:xfrm>
            <a:off x="7470800" y="3735584"/>
            <a:ext cx="1244500" cy="905441"/>
          </a:xfrm>
          <a:prstGeom prst="rect">
            <a:avLst/>
          </a:prstGeom>
          <a:noFill/>
          <a:ln>
            <a:noFill/>
          </a:ln>
        </p:spPr>
      </p:pic>
    </p:spTree>
  </p:cSld>
  <p:clrMapOvr>
    <a:masterClrMapping/>
  </p:clrMapOvr>
  <p:extLst>
    <p:ext uri="{DCECCB84-F9BA-43D5-87BE-67443E8EF086}">
      <p15:sldGuideLst>
        <p15:guide id="1" orient="horz" pos="2872">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Zoom Poll Instructions ">
  <p:cSld name="CUSTOM_2_3_1_1_1_1_1_2_1_2_1_1_1_1_2_1_1">
    <p:spTree>
      <p:nvGrpSpPr>
        <p:cNvPr id="223" name="Shape 223"/>
        <p:cNvGrpSpPr/>
        <p:nvPr/>
      </p:nvGrpSpPr>
      <p:grpSpPr>
        <a:xfrm>
          <a:off x="0" y="0"/>
          <a:ext cx="0" cy="0"/>
          <a:chOff x="0" y="0"/>
          <a:chExt cx="0" cy="0"/>
        </a:xfrm>
      </p:grpSpPr>
      <p:pic>
        <p:nvPicPr>
          <p:cNvPr id="224" name="Google Shape;224;p2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25" name="Google Shape;225;p2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27" name="Google Shape;227;p2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 name="Google Shape;228;p2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30" name="Google Shape;230;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20"/>
          <p:cNvSpPr txBox="1"/>
          <p:nvPr>
            <p:ph idx="2" type="title"/>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Google Shape;232;p20"/>
          <p:cNvSpPr txBox="1"/>
          <p:nvPr/>
        </p:nvSpPr>
        <p:spPr>
          <a:xfrm>
            <a:off x="274325" y="752100"/>
            <a:ext cx="8595300" cy="392700"/>
          </a:xfrm>
          <a:prstGeom prst="rect">
            <a:avLst/>
          </a:prstGeom>
          <a:noFill/>
          <a:ln>
            <a:noFill/>
          </a:ln>
        </p:spPr>
        <p:txBody>
          <a:bodyPr anchorCtr="0" anchor="t" bIns="91425" lIns="292607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Please respond to the following poll:</a:t>
            </a:r>
            <a:endParaRPr b="1" sz="2000">
              <a:latin typeface="Roboto"/>
              <a:ea typeface="Roboto"/>
              <a:cs typeface="Roboto"/>
              <a:sym typeface="Roboto"/>
            </a:endParaRPr>
          </a:p>
        </p:txBody>
      </p:sp>
      <p:pic>
        <p:nvPicPr>
          <p:cNvPr id="233" name="Google Shape;233;p20"/>
          <p:cNvPicPr preferRelativeResize="0"/>
          <p:nvPr/>
        </p:nvPicPr>
        <p:blipFill>
          <a:blip r:embed="rId4">
            <a:alphaModFix/>
          </a:blip>
          <a:stretch>
            <a:fillRect/>
          </a:stretch>
        </p:blipFill>
        <p:spPr>
          <a:xfrm>
            <a:off x="390150" y="839275"/>
            <a:ext cx="2680362" cy="20980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1">
  <p:cSld name="CUSTOM_17_2_1_1_2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 name="Google Shape;19;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 name="Google Shape;20;p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7. Question for Students to Answer">
  <p:cSld name="CUSTOM_17_2_1_2_3">
    <p:spTree>
      <p:nvGrpSpPr>
        <p:cNvPr id="234" name="Shape 234"/>
        <p:cNvGrpSpPr/>
        <p:nvPr/>
      </p:nvGrpSpPr>
      <p:grpSpPr>
        <a:xfrm>
          <a:off x="0" y="0"/>
          <a:ext cx="0" cy="0"/>
          <a:chOff x="0" y="0"/>
          <a:chExt cx="0" cy="0"/>
        </a:xfrm>
      </p:grpSpPr>
      <p:pic>
        <p:nvPicPr>
          <p:cNvPr id="235" name="Google Shape;235;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6" name="Google Shape;236;p21"/>
          <p:cNvSpPr/>
          <p:nvPr/>
        </p:nvSpPr>
        <p:spPr>
          <a:xfrm>
            <a:off x="283500" y="274875"/>
            <a:ext cx="8595300" cy="4593600"/>
          </a:xfrm>
          <a:prstGeom prst="rect">
            <a:avLst/>
          </a:prstGeom>
          <a:solidFill>
            <a:srgbClr val="00C8E9">
              <a:alpha val="368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 name="Google Shape;238;p21"/>
          <p:cNvSpPr txBox="1"/>
          <p:nvPr>
            <p:ph type="title"/>
          </p:nvPr>
        </p:nvSpPr>
        <p:spPr>
          <a:xfrm>
            <a:off x="283500" y="2317075"/>
            <a:ext cx="8595300" cy="255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39" name="Google Shape;239;p21"/>
          <p:cNvPicPr preferRelativeResize="0"/>
          <p:nvPr/>
        </p:nvPicPr>
        <p:blipFill>
          <a:blip r:embed="rId3">
            <a:alphaModFix/>
          </a:blip>
          <a:stretch>
            <a:fillRect/>
          </a:stretch>
        </p:blipFill>
        <p:spPr>
          <a:xfrm>
            <a:off x="3401675" y="274875"/>
            <a:ext cx="2340650" cy="23406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 Questions?">
  <p:cSld name="CUSTOM_17_2_1_2_3_1">
    <p:spTree>
      <p:nvGrpSpPr>
        <p:cNvPr id="240" name="Shape 240"/>
        <p:cNvGrpSpPr/>
        <p:nvPr/>
      </p:nvGrpSpPr>
      <p:grpSpPr>
        <a:xfrm>
          <a:off x="0" y="0"/>
          <a:ext cx="0" cy="0"/>
          <a:chOff x="0" y="0"/>
          <a:chExt cx="0" cy="0"/>
        </a:xfrm>
      </p:grpSpPr>
      <p:pic>
        <p:nvPicPr>
          <p:cNvPr id="241" name="Google Shape;241;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2" name="Google Shape;242;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Roboto Light"/>
                <a:ea typeface="Roboto Light"/>
                <a:cs typeface="Roboto Light"/>
                <a:sym typeface="Roboto Light"/>
              </a:rPr>
              <a:t>Questions?</a:t>
            </a:r>
            <a:endParaRPr sz="6500">
              <a:solidFill>
                <a:srgbClr val="FFFFFF"/>
              </a:solidFill>
              <a:latin typeface="Roboto Light"/>
              <a:ea typeface="Roboto Light"/>
              <a:cs typeface="Roboto Light"/>
              <a:sym typeface="Roboto Light"/>
            </a:endParaRPr>
          </a:p>
        </p:txBody>
      </p:sp>
      <p:pic>
        <p:nvPicPr>
          <p:cNvPr id="244" name="Google Shape;244;p22"/>
          <p:cNvPicPr preferRelativeResize="0"/>
          <p:nvPr/>
        </p:nvPicPr>
        <p:blipFill>
          <a:blip r:embed="rId3">
            <a:alphaModFix/>
          </a:blip>
          <a:stretch>
            <a:fillRect/>
          </a:stretch>
        </p:blipFill>
        <p:spPr>
          <a:xfrm>
            <a:off x="635875" y="2454648"/>
            <a:ext cx="7971899" cy="241397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 Quote">
  <p:cSld name="CUSTOM_17_2_1_2_3_1_1">
    <p:spTree>
      <p:nvGrpSpPr>
        <p:cNvPr id="245" name="Shape 245"/>
        <p:cNvGrpSpPr/>
        <p:nvPr/>
      </p:nvGrpSpPr>
      <p:grpSpPr>
        <a:xfrm>
          <a:off x="0" y="0"/>
          <a:ext cx="0" cy="0"/>
          <a:chOff x="0" y="0"/>
          <a:chExt cx="0" cy="0"/>
        </a:xfrm>
      </p:grpSpPr>
      <p:sp>
        <p:nvSpPr>
          <p:cNvPr id="246" name="Google Shape;24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47" name="Google Shape;247;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8" name="Google Shape;248;p23"/>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45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txBox="1"/>
          <p:nvPr>
            <p:ph type="title"/>
          </p:nvPr>
        </p:nvSpPr>
        <p:spPr>
          <a:xfrm>
            <a:off x="-12300" y="274875"/>
            <a:ext cx="6797700" cy="45939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1" name="Google Shape;251;p23"/>
          <p:cNvSpPr txBox="1"/>
          <p:nvPr>
            <p:ph idx="2" type="title"/>
          </p:nvPr>
        </p:nvSpPr>
        <p:spPr>
          <a:xfrm>
            <a:off x="6678025" y="2295200"/>
            <a:ext cx="2466000" cy="1067700"/>
          </a:xfrm>
          <a:prstGeom prst="rect">
            <a:avLst/>
          </a:prstGeom>
          <a:noFill/>
          <a:ln>
            <a:noFill/>
          </a:ln>
        </p:spPr>
        <p:txBody>
          <a:bodyPr anchorCtr="0" anchor="b" bIns="91425" lIns="0" spcFirstLastPara="1" rIns="731500" wrap="square" tIns="457200">
            <a:noAutofit/>
          </a:bodyPr>
          <a:lstStyle>
            <a:lvl1pPr lvl="0" rtl="0" algn="r">
              <a:spcBef>
                <a:spcPts val="0"/>
              </a:spcBef>
              <a:spcAft>
                <a:spcPts val="0"/>
              </a:spcAft>
              <a:buNone/>
              <a:defRPr>
                <a:solidFill>
                  <a:srgbClr val="FFFFFF"/>
                </a:solidFill>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 Definition 1">
  <p:cSld name="CUSTOM_17_2_1_2_3_1_1_1">
    <p:spTree>
      <p:nvGrpSpPr>
        <p:cNvPr id="252" name="Shape 252"/>
        <p:cNvGrpSpPr/>
        <p:nvPr/>
      </p:nvGrpSpPr>
      <p:grpSpPr>
        <a:xfrm>
          <a:off x="0" y="0"/>
          <a:ext cx="0" cy="0"/>
          <a:chOff x="0" y="0"/>
          <a:chExt cx="0" cy="0"/>
        </a:xfrm>
      </p:grpSpPr>
      <p:sp>
        <p:nvSpPr>
          <p:cNvPr id="253" name="Google Shape;253;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54" name="Google Shape;254;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5" name="Google Shape;255;p24"/>
          <p:cNvSpPr txBox="1"/>
          <p:nvPr/>
        </p:nvSpPr>
        <p:spPr>
          <a:xfrm>
            <a:off x="273975" y="1254876"/>
            <a:ext cx="8595300" cy="2585700"/>
          </a:xfrm>
          <a:prstGeom prst="rect">
            <a:avLst/>
          </a:prstGeom>
          <a:noFill/>
          <a:ln>
            <a:noFill/>
          </a:ln>
        </p:spPr>
        <p:txBody>
          <a:bodyPr anchorCtr="0" anchor="t" bIns="457200" lIns="2926075" spcFirstLastPara="1" rIns="457200" wrap="square" tIns="0">
            <a:noAutofit/>
          </a:bodyPr>
          <a:lstStyle/>
          <a:p>
            <a:pPr indent="0" lvl="0" marL="0" rtl="0" algn="l">
              <a:spcBef>
                <a:spcPts val="0"/>
              </a:spcBef>
              <a:spcAft>
                <a:spcPts val="0"/>
              </a:spcAft>
              <a:buNone/>
            </a:pPr>
            <a:r>
              <a:t/>
            </a:r>
            <a:endParaRPr sz="2400">
              <a:latin typeface="Roboto"/>
              <a:ea typeface="Roboto"/>
              <a:cs typeface="Roboto"/>
              <a:sym typeface="Roboto"/>
            </a:endParaRPr>
          </a:p>
        </p:txBody>
      </p:sp>
      <p:sp>
        <p:nvSpPr>
          <p:cNvPr id="256" name="Google Shape;256;p24"/>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txBox="1"/>
          <p:nvPr/>
        </p:nvSpPr>
        <p:spPr>
          <a:xfrm>
            <a:off x="-15887" y="1331875"/>
            <a:ext cx="9263700" cy="2839500"/>
          </a:xfrm>
          <a:prstGeom prst="rect">
            <a:avLst/>
          </a:prstGeom>
          <a:noFill/>
          <a:ln>
            <a:noFill/>
          </a:ln>
        </p:spPr>
        <p:txBody>
          <a:bodyPr anchorCtr="0" anchor="t" bIns="457200" lIns="2103100" spcFirstLastPara="1" rIns="2103100" wrap="square" tIns="0">
            <a:noAutofit/>
          </a:bodyPr>
          <a:lstStyle/>
          <a:p>
            <a:pPr indent="0" lvl="0" marL="0" rtl="0" algn="l">
              <a:spcBef>
                <a:spcPts val="0"/>
              </a:spcBef>
              <a:spcAft>
                <a:spcPts val="0"/>
              </a:spcAft>
              <a:buNone/>
            </a:pPr>
            <a:r>
              <a:t/>
            </a:r>
            <a:endParaRPr sz="2400">
              <a:latin typeface="Oswald"/>
              <a:ea typeface="Oswald"/>
              <a:cs typeface="Oswald"/>
              <a:sym typeface="Oswald"/>
            </a:endParaRPr>
          </a:p>
        </p:txBody>
      </p:sp>
      <p:sp>
        <p:nvSpPr>
          <p:cNvPr id="258" name="Google Shape;258;p24"/>
          <p:cNvSpPr/>
          <p:nvPr/>
        </p:nvSpPr>
        <p:spPr>
          <a:xfrm flipH="1" rot="10800000">
            <a:off x="688800" y="692100"/>
            <a:ext cx="7766400" cy="3759300"/>
          </a:xfrm>
          <a:prstGeom prst="bracePair">
            <a:avLst/>
          </a:prstGeom>
          <a:noFill/>
          <a:ln cap="flat" cmpd="sng" w="76200">
            <a:solidFill>
              <a:srgbClr val="6CCC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Instructor Demo">
  <p:cSld name="CUSTOM_2_3_1_1_3_1_1_2_1_1_1_2_2_1">
    <p:spTree>
      <p:nvGrpSpPr>
        <p:cNvPr id="259" name="Shape 259"/>
        <p:cNvGrpSpPr/>
        <p:nvPr/>
      </p:nvGrpSpPr>
      <p:grpSpPr>
        <a:xfrm>
          <a:off x="0" y="0"/>
          <a:ext cx="0" cy="0"/>
          <a:chOff x="0" y="0"/>
          <a:chExt cx="0" cy="0"/>
        </a:xfrm>
      </p:grpSpPr>
      <p:pic>
        <p:nvPicPr>
          <p:cNvPr id="260" name="Google Shape;26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1" name="Google Shape;261;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2" name="Google Shape;262;p2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3" name="Google Shape;263;p25"/>
          <p:cNvSpPr txBox="1"/>
          <p:nvPr/>
        </p:nvSpPr>
        <p:spPr>
          <a:xfrm>
            <a:off x="274350" y="26207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3000">
                <a:solidFill>
                  <a:srgbClr val="00C8E9"/>
                </a:solidFill>
                <a:latin typeface="Roboto"/>
                <a:ea typeface="Roboto"/>
                <a:cs typeface="Roboto"/>
                <a:sym typeface="Roboto"/>
              </a:rPr>
              <a:t>Instructor Demonstration</a:t>
            </a:r>
            <a:endParaRPr b="1" sz="3000">
              <a:solidFill>
                <a:srgbClr val="00C8E9"/>
              </a:solidFill>
              <a:latin typeface="Roboto"/>
              <a:ea typeface="Roboto"/>
              <a:cs typeface="Roboto"/>
              <a:sym typeface="Roboto"/>
            </a:endParaRPr>
          </a:p>
        </p:txBody>
      </p:sp>
      <p:cxnSp>
        <p:nvCxnSpPr>
          <p:cNvPr id="264" name="Google Shape;264;p2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265" name="Google Shape;265;p25"/>
          <p:cNvPicPr preferRelativeResize="0"/>
          <p:nvPr/>
        </p:nvPicPr>
        <p:blipFill>
          <a:blip r:embed="rId3">
            <a:alphaModFix/>
          </a:blip>
          <a:stretch>
            <a:fillRect/>
          </a:stretch>
        </p:blipFill>
        <p:spPr>
          <a:xfrm>
            <a:off x="3285975" y="660500"/>
            <a:ext cx="2572050" cy="178214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Office Hours">
  <p:cSld name="CUSTOM_2_3_1_1_3_1_1_2_1_1_1_2_4">
    <p:spTree>
      <p:nvGrpSpPr>
        <p:cNvPr id="266" name="Shape 266"/>
        <p:cNvGrpSpPr/>
        <p:nvPr/>
      </p:nvGrpSpPr>
      <p:grpSpPr>
        <a:xfrm>
          <a:off x="0" y="0"/>
          <a:ext cx="0" cy="0"/>
          <a:chOff x="0" y="0"/>
          <a:chExt cx="0" cy="0"/>
        </a:xfrm>
      </p:grpSpPr>
      <p:pic>
        <p:nvPicPr>
          <p:cNvPr id="267" name="Google Shape;26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68" name="Google Shape;268;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26"/>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70" name="Google Shape;270;p26"/>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271" name="Google Shape;271;p26"/>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b="1" lang="en" sz="3600">
                <a:solidFill>
                  <a:srgbClr val="6FA8DC"/>
                </a:solidFill>
                <a:latin typeface="Roboto"/>
                <a:ea typeface="Roboto"/>
                <a:cs typeface="Roboto"/>
                <a:sym typeface="Roboto"/>
              </a:rPr>
              <a:t>Office Hours</a:t>
            </a:r>
            <a:endParaRPr b="1" sz="3600">
              <a:solidFill>
                <a:srgbClr val="6FA8DC"/>
              </a:solidFill>
              <a:latin typeface="Roboto"/>
              <a:ea typeface="Roboto"/>
              <a:cs typeface="Roboto"/>
              <a:sym typeface="Roboto"/>
            </a:endParaRPr>
          </a:p>
        </p:txBody>
      </p:sp>
      <p:cxnSp>
        <p:nvCxnSpPr>
          <p:cNvPr id="272" name="Google Shape;272;p26"/>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ime to Code">
  <p:cSld name="CUSTOM_2_3_1_1_3_1_1_2_1_1_1_2_3_1">
    <p:spTree>
      <p:nvGrpSpPr>
        <p:cNvPr id="273" name="Shape 273"/>
        <p:cNvGrpSpPr/>
        <p:nvPr/>
      </p:nvGrpSpPr>
      <p:grpSpPr>
        <a:xfrm>
          <a:off x="0" y="0"/>
          <a:ext cx="0" cy="0"/>
          <a:chOff x="0" y="0"/>
          <a:chExt cx="0" cy="0"/>
        </a:xfrm>
      </p:grpSpPr>
      <p:pic>
        <p:nvPicPr>
          <p:cNvPr id="274" name="Google Shape;274;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5" name="Google Shape;275;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6" name="Google Shape;276;p27"/>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77" name="Google Shape;277;p27"/>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Time to Code Activity">
  <p:cSld name="CUSTOM_2_3_1_1_3_1_1_2_1_1_1_2_3_1_1">
    <p:spTree>
      <p:nvGrpSpPr>
        <p:cNvPr id="278" name="Shape 278"/>
        <p:cNvGrpSpPr/>
        <p:nvPr/>
      </p:nvGrpSpPr>
      <p:grpSpPr>
        <a:xfrm>
          <a:off x="0" y="0"/>
          <a:ext cx="0" cy="0"/>
          <a:chOff x="0" y="0"/>
          <a:chExt cx="0" cy="0"/>
        </a:xfrm>
      </p:grpSpPr>
      <p:pic>
        <p:nvPicPr>
          <p:cNvPr id="279" name="Google Shape;279;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80" name="Google Shape;28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28"/>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2" name="Google Shape;282;p28"/>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3" name="Google Shape;283;p28"/>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Roboto"/>
                <a:ea typeface="Roboto"/>
                <a:cs typeface="Roboto"/>
                <a:sym typeface="Roboto"/>
              </a:rPr>
              <a:t>Suggested Time:</a:t>
            </a:r>
            <a:endParaRPr sz="1800">
              <a:solidFill>
                <a:srgbClr val="FFFFFF"/>
              </a:solidFill>
              <a:latin typeface="Roboto"/>
              <a:ea typeface="Roboto"/>
              <a:cs typeface="Roboto"/>
              <a:sym typeface="Roboto"/>
            </a:endParaRPr>
          </a:p>
        </p:txBody>
      </p:sp>
      <p:sp>
        <p:nvSpPr>
          <p:cNvPr id="284" name="Google Shape;284;p28"/>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85" name="Google Shape;285;p28"/>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86" name="Google Shape;286;p28"/>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87" name="Google Shape;287;p28"/>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Call Attention Slide">
  <p:cSld name="CUSTOM_2_3_1_1_3_1_1_2_1_1_1_2_5">
    <p:spTree>
      <p:nvGrpSpPr>
        <p:cNvPr id="288" name="Shape 288"/>
        <p:cNvGrpSpPr/>
        <p:nvPr/>
      </p:nvGrpSpPr>
      <p:grpSpPr>
        <a:xfrm>
          <a:off x="0" y="0"/>
          <a:ext cx="0" cy="0"/>
          <a:chOff x="0" y="0"/>
          <a:chExt cx="0" cy="0"/>
        </a:xfrm>
      </p:grpSpPr>
      <p:pic>
        <p:nvPicPr>
          <p:cNvPr id="289" name="Google Shape;289;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90" name="Google Shape;290;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1" name="Google Shape;291;p2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292" name="Google Shape;292;p29"/>
          <p:cNvSpPr txBox="1"/>
          <p:nvPr>
            <p:ph type="title"/>
          </p:nvPr>
        </p:nvSpPr>
        <p:spPr>
          <a:xfrm>
            <a:off x="274325" y="274875"/>
            <a:ext cx="8595300" cy="4593900"/>
          </a:xfrm>
          <a:prstGeom prst="rect">
            <a:avLst/>
          </a:prstGeom>
          <a:noFill/>
          <a:ln>
            <a:noFill/>
          </a:ln>
        </p:spPr>
        <p:txBody>
          <a:bodyPr anchorCtr="0" anchor="ctr" bIns="91425" lIns="2286000" spcFirstLastPara="1" rIns="274300" wrap="square" tIns="182875">
            <a:noAutofit/>
          </a:bodyPr>
          <a:lstStyle>
            <a:lvl1pPr lvl="0" rtl="0">
              <a:spcBef>
                <a:spcPts val="0"/>
              </a:spcBef>
              <a:spcAft>
                <a:spcPts val="0"/>
              </a:spcAft>
              <a:buNone/>
              <a:defRPr sz="2400">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 chicken nugget">
  <p:cSld name="CUSTOM_2_3_1_1_1_1_1_2_1_2_1_1_1_1_3">
    <p:spTree>
      <p:nvGrpSpPr>
        <p:cNvPr id="293" name="Shape 293"/>
        <p:cNvGrpSpPr/>
        <p:nvPr/>
      </p:nvGrpSpPr>
      <p:grpSpPr>
        <a:xfrm>
          <a:off x="0" y="0"/>
          <a:ext cx="0" cy="0"/>
          <a:chOff x="0" y="0"/>
          <a:chExt cx="0" cy="0"/>
        </a:xfrm>
      </p:grpSpPr>
      <p:pic>
        <p:nvPicPr>
          <p:cNvPr id="294" name="Google Shape;294;p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95" name="Google Shape;295;p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97" name="Google Shape;297;p3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3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300" name="Google Shape;30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30"/>
          <p:cNvSpPr txBox="1"/>
          <p:nvPr>
            <p:ph idx="2" type="title"/>
          </p:nvPr>
        </p:nvSpPr>
        <p:spPr>
          <a:xfrm>
            <a:off x="-12300" y="1042875"/>
            <a:ext cx="91578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1">
  <p:cSld name="CUSTOM_17_2_1_2_1">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 name="Google Shape;23;p4"/>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4" name="Google Shape;24;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1">
  <p:cSld name="CUSTOM_2_7_2_1">
    <p:spTree>
      <p:nvGrpSpPr>
        <p:cNvPr id="25" name="Shape 25"/>
        <p:cNvGrpSpPr/>
        <p:nvPr/>
      </p:nvGrpSpPr>
      <p:grpSpPr>
        <a:xfrm>
          <a:off x="0" y="0"/>
          <a:ext cx="0" cy="0"/>
          <a:chOff x="0" y="0"/>
          <a:chExt cx="0" cy="0"/>
        </a:xfrm>
      </p:grpSpPr>
      <p:sp>
        <p:nvSpPr>
          <p:cNvPr id="26" name="Google Shape;26;p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 name="Google Shape;27;p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 name="Google Shape;28;p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9" name="Google Shape;29;p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 name="Google Shape;30;p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 name="Google Shape;31;p5"/>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nstructor Demonstration">
  <p:cSld name="CUSTOM_2_3_1_1_1_1_1_2_1_2_1_2">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34" name="Google Shape;34;p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37" name="Google Shape;37;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8" name="Google Shape;38;p6"/>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39" name="Google Shape;39;p6"/>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p:cSld name="CUSTOM_2_3_1_1_1_1_1_2_1_2_1_1_1_1">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42" name="Google Shape;42;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 name="Google Shape;43;p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44" name="Google Shape;44;p7"/>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 name="Google Shape;46;p7"/>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47" name="Google Shape;47;p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48" name="Google Shape;48;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 name="Google Shape;49;p7"/>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4 (Green)">
  <p:cSld name="CUSTOM_2_7_1">
    <p:spTree>
      <p:nvGrpSpPr>
        <p:cNvPr id="50" name="Shape 50"/>
        <p:cNvGrpSpPr/>
        <p:nvPr/>
      </p:nvGrpSpPr>
      <p:grpSpPr>
        <a:xfrm>
          <a:off x="0" y="0"/>
          <a:ext cx="0" cy="0"/>
          <a:chOff x="0" y="0"/>
          <a:chExt cx="0" cy="0"/>
        </a:xfrm>
      </p:grpSpPr>
      <p:sp>
        <p:nvSpPr>
          <p:cNvPr id="51" name="Google Shape;51;p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 name="Google Shape;54;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 name="Google Shape;55;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 name="Google Shape;56;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7" name="Google Shape;57;p8"/>
          <p:cNvGrpSpPr/>
          <p:nvPr/>
        </p:nvGrpSpPr>
        <p:grpSpPr>
          <a:xfrm>
            <a:off x="457200" y="1378813"/>
            <a:ext cx="776889" cy="621300"/>
            <a:chOff x="457200" y="1378813"/>
            <a:chExt cx="776889" cy="621300"/>
          </a:xfrm>
        </p:grpSpPr>
        <p:sp>
          <p:nvSpPr>
            <p:cNvPr id="58" name="Google Shape;58;p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59" name="Google Shape;59;p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8"/>
          <p:cNvGrpSpPr/>
          <p:nvPr/>
        </p:nvGrpSpPr>
        <p:grpSpPr>
          <a:xfrm>
            <a:off x="457200" y="2228725"/>
            <a:ext cx="776889" cy="621300"/>
            <a:chOff x="457200" y="1378813"/>
            <a:chExt cx="776889" cy="621300"/>
          </a:xfrm>
        </p:grpSpPr>
        <p:sp>
          <p:nvSpPr>
            <p:cNvPr id="61" name="Google Shape;61;p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62" name="Google Shape;62;p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8"/>
          <p:cNvGrpSpPr/>
          <p:nvPr/>
        </p:nvGrpSpPr>
        <p:grpSpPr>
          <a:xfrm>
            <a:off x="457200" y="3073850"/>
            <a:ext cx="776889" cy="621300"/>
            <a:chOff x="457200" y="1378813"/>
            <a:chExt cx="776889" cy="621300"/>
          </a:xfrm>
        </p:grpSpPr>
        <p:sp>
          <p:nvSpPr>
            <p:cNvPr id="64" name="Google Shape;64;p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65" name="Google Shape;65;p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8"/>
          <p:cNvGrpSpPr/>
          <p:nvPr/>
        </p:nvGrpSpPr>
        <p:grpSpPr>
          <a:xfrm>
            <a:off x="457200" y="3923750"/>
            <a:ext cx="776889" cy="621300"/>
            <a:chOff x="457200" y="1378813"/>
            <a:chExt cx="776889" cy="621300"/>
          </a:xfrm>
        </p:grpSpPr>
        <p:sp>
          <p:nvSpPr>
            <p:cNvPr id="67" name="Google Shape;67;p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68" name="Google Shape;68;p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8"/>
          <p:cNvSpPr txBox="1"/>
          <p:nvPr>
            <p:ph idx="3"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 name="Google Shape;74;p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 name="Google Shape;75;p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Bullets 1–4 (Greens)">
  <p:cSld name="CUSTOM_2_7_1_6_1_2">
    <p:spTree>
      <p:nvGrpSpPr>
        <p:cNvPr id="76" name="Shape 76"/>
        <p:cNvGrpSpPr/>
        <p:nvPr/>
      </p:nvGrpSpPr>
      <p:grpSpPr>
        <a:xfrm>
          <a:off x="0" y="0"/>
          <a:ext cx="0" cy="0"/>
          <a:chOff x="0" y="0"/>
          <a:chExt cx="0" cy="0"/>
        </a:xfrm>
      </p:grpSpPr>
      <p:sp>
        <p:nvSpPr>
          <p:cNvPr id="77" name="Google Shape;77;p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1" name="Google Shape;81;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 name="Google Shape;82;p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 name="Google Shape;83;p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 name="Google Shape;90;p9"/>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91" name="Google Shape;91;p9"/>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92" name="Google Shape;92;p9"/>
          <p:cNvPicPr preferRelativeResize="0"/>
          <p:nvPr/>
        </p:nvPicPr>
        <p:blipFill rotWithShape="1">
          <a:blip r:embed="rId4">
            <a:alphaModFix/>
          </a:blip>
          <a:srcRect b="1765" l="0" r="0" t="1774"/>
          <a:stretch/>
        </p:blipFill>
        <p:spPr>
          <a:xfrm>
            <a:off x="432306" y="3916573"/>
            <a:ext cx="785566" cy="606900"/>
          </a:xfrm>
          <a:prstGeom prst="rect">
            <a:avLst/>
          </a:prstGeom>
          <a:noFill/>
          <a:ln>
            <a:noFill/>
          </a:ln>
        </p:spPr>
      </p:pic>
      <p:pic>
        <p:nvPicPr>
          <p:cNvPr id="93" name="Google Shape;93;p9"/>
          <p:cNvPicPr preferRelativeResize="0"/>
          <p:nvPr/>
        </p:nvPicPr>
        <p:blipFill rotWithShape="1">
          <a:blip r:embed="rId5">
            <a:alphaModFix/>
          </a:blip>
          <a:srcRect b="1765" l="0" r="0" t="1774"/>
          <a:stretch/>
        </p:blipFill>
        <p:spPr>
          <a:xfrm>
            <a:off x="429768" y="3082260"/>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ay)">
  <p:cSld name="CUSTOM_2_7_1_4_1_1">
    <p:spTree>
      <p:nvGrpSpPr>
        <p:cNvPr id="94" name="Shape 94"/>
        <p:cNvGrpSpPr/>
        <p:nvPr/>
      </p:nvGrpSpPr>
      <p:grpSpPr>
        <a:xfrm>
          <a:off x="0" y="0"/>
          <a:ext cx="0" cy="0"/>
          <a:chOff x="0" y="0"/>
          <a:chExt cx="0" cy="0"/>
        </a:xfrm>
      </p:grpSpPr>
      <p:sp>
        <p:nvSpPr>
          <p:cNvPr id="95" name="Google Shape;95;p1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 name="Google Shape;97;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 name="Google Shape;98;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9" name="Google Shape;99;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0" name="Google Shape;100;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1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1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0" name="Google Shape;110;p10"/>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11" name="Google Shape;111;p10"/>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12" name="Google Shape;112;p10"/>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13" name="Google Shape;113;p10"/>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14" name="Google Shape;114;p10"/>
          <p:cNvPicPr preferRelativeResize="0"/>
          <p:nvPr/>
        </p:nvPicPr>
        <p:blipFill rotWithShape="1">
          <a:blip r:embed="rId6">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9.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9.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5.jpg"/><Relationship Id="rId4" Type="http://schemas.openxmlformats.org/officeDocument/2006/relationships/image" Target="../media/image6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0.png"/><Relationship Id="rId4" Type="http://schemas.openxmlformats.org/officeDocument/2006/relationships/image" Target="../media/image6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4.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6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www.wired.com/2013/08/qq-netflix-algorithm/" TargetMode="Externa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www.martechadvisor.com/articles/customer-experience-2/recommendation-engines-how-amazon-and-netflix-are-winning-the-personalization-battle/" TargetMode="External"/><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71.gi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77.png"/><Relationship Id="rId4" Type="http://schemas.openxmlformats.org/officeDocument/2006/relationships/image" Target="../media/image75.png"/><Relationship Id="rId5"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8.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txBox="1"/>
          <p:nvPr>
            <p:ph idx="2" type="title"/>
          </p:nvPr>
        </p:nvSpPr>
        <p:spPr>
          <a:xfrm>
            <a:off x="274350" y="1552125"/>
            <a:ext cx="8869800" cy="15246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sz="3000"/>
              <a:t>Introduction to </a:t>
            </a:r>
            <a:br>
              <a:rPr lang="en" sz="3000"/>
            </a:br>
            <a:r>
              <a:rPr lang="en" sz="3000"/>
              <a:t>Unsupervised Machine Learning</a:t>
            </a:r>
            <a:endParaRPr sz="3000"/>
          </a:p>
        </p:txBody>
      </p:sp>
      <p:sp>
        <p:nvSpPr>
          <p:cNvPr id="307" name="Google Shape;307;p3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18.</a:t>
            </a:r>
            <a:r>
              <a:rPr lang="en"/>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Agenda</a:t>
            </a:r>
            <a:endParaRPr/>
          </a:p>
        </p:txBody>
      </p:sp>
      <p:sp>
        <p:nvSpPr>
          <p:cNvPr id="427" name="Google Shape;427;p40"/>
          <p:cNvSpPr/>
          <p:nvPr/>
        </p:nvSpPr>
        <p:spPr>
          <a:xfrm>
            <a:off x="3859175" y="1581150"/>
            <a:ext cx="1425600" cy="393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Module 18</a:t>
            </a:r>
            <a:endParaRPr sz="1800">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Agenda</a:t>
            </a:r>
            <a:endParaRPr/>
          </a:p>
        </p:txBody>
      </p:sp>
      <p:sp>
        <p:nvSpPr>
          <p:cNvPr id="433" name="Google Shape;433;p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500"/>
              </a:spcAft>
              <a:buNone/>
            </a:pPr>
            <a:r>
              <a:rPr lang="en">
                <a:solidFill>
                  <a:schemeClr val="dk1"/>
                </a:solidFill>
              </a:rPr>
              <a:t>By completing today’s activities, you’ll learn the following skills:</a:t>
            </a:r>
            <a:endParaRPr/>
          </a:p>
        </p:txBody>
      </p:sp>
      <p:sp>
        <p:nvSpPr>
          <p:cNvPr id="434" name="Google Shape;434;p41"/>
          <p:cNvSpPr/>
          <p:nvPr/>
        </p:nvSpPr>
        <p:spPr>
          <a:xfrm>
            <a:off x="1352550" y="13521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Preparing and processing data for unsupervised learning</a:t>
            </a:r>
            <a:endParaRPr b="1" sz="1800">
              <a:latin typeface="Roboto"/>
              <a:ea typeface="Roboto"/>
              <a:cs typeface="Roboto"/>
              <a:sym typeface="Roboto"/>
            </a:endParaRPr>
          </a:p>
        </p:txBody>
      </p:sp>
      <p:sp>
        <p:nvSpPr>
          <p:cNvPr id="435" name="Google Shape;435;p41"/>
          <p:cNvSpPr/>
          <p:nvPr/>
        </p:nvSpPr>
        <p:spPr>
          <a:xfrm>
            <a:off x="1352550" y="21849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Applying K-means clustering</a:t>
            </a:r>
            <a:endParaRPr sz="1800">
              <a:solidFill>
                <a:schemeClr val="dk1"/>
              </a:solidFill>
              <a:latin typeface="Roboto"/>
              <a:ea typeface="Roboto"/>
              <a:cs typeface="Roboto"/>
              <a:sym typeface="Roboto"/>
            </a:endParaRPr>
          </a:p>
        </p:txBody>
      </p:sp>
      <p:sp>
        <p:nvSpPr>
          <p:cNvPr id="436" name="Google Shape;436;p41"/>
          <p:cNvSpPr/>
          <p:nvPr/>
        </p:nvSpPr>
        <p:spPr>
          <a:xfrm>
            <a:off x="0" y="3797638"/>
            <a:ext cx="5231100" cy="928200"/>
          </a:xfrm>
          <a:prstGeom prst="homePlate">
            <a:avLst>
              <a:gd fmla="val 43373" name="adj"/>
            </a:avLst>
          </a:prstGeom>
          <a:solidFill>
            <a:srgbClr val="414041"/>
          </a:solidFill>
          <a:ln>
            <a:noFill/>
          </a:ln>
          <a:effectLst>
            <a:outerShdw blurRad="57150" rotWithShape="0" algn="bl" dir="5400000" dist="19050">
              <a:srgbClr val="000000">
                <a:alpha val="50000"/>
              </a:srgbClr>
            </a:outerShdw>
          </a:effectLst>
        </p:spPr>
        <p:txBody>
          <a:bodyPr anchorCtr="0" anchor="ctr" bIns="0" lIns="1280150" spcFirstLastPara="1" rIns="91425" wrap="square" tIns="18275">
            <a:noAutofit/>
          </a:bodyPr>
          <a:lstStyle/>
          <a:p>
            <a:pPr indent="0" lvl="0" marL="0" rtl="0" algn="l">
              <a:lnSpc>
                <a:spcPct val="115000"/>
              </a:lnSpc>
              <a:spcBef>
                <a:spcPts val="0"/>
              </a:spcBef>
              <a:spcAft>
                <a:spcPts val="0"/>
              </a:spcAft>
              <a:buNone/>
            </a:pPr>
            <a:r>
              <a:rPr lang="en" sz="1500">
                <a:solidFill>
                  <a:srgbClr val="FFFFFF"/>
                </a:solidFill>
                <a:latin typeface="Roboto Medium"/>
                <a:ea typeface="Roboto Medium"/>
                <a:cs typeface="Roboto Medium"/>
                <a:sym typeface="Roboto Medium"/>
              </a:rPr>
              <a:t>Make sure you’ve downloaded </a:t>
            </a:r>
            <a:br>
              <a:rPr lang="en" sz="1500">
                <a:solidFill>
                  <a:srgbClr val="FFFFFF"/>
                </a:solidFill>
                <a:latin typeface="Roboto Medium"/>
                <a:ea typeface="Roboto Medium"/>
                <a:cs typeface="Roboto Medium"/>
                <a:sym typeface="Roboto Medium"/>
              </a:rPr>
            </a:br>
            <a:r>
              <a:rPr lang="en" sz="1500">
                <a:solidFill>
                  <a:srgbClr val="FFFFFF"/>
                </a:solidFill>
                <a:latin typeface="Roboto Medium"/>
                <a:ea typeface="Roboto Medium"/>
                <a:cs typeface="Roboto Medium"/>
                <a:sym typeface="Roboto Medium"/>
              </a:rPr>
              <a:t>any relevant class files!</a:t>
            </a:r>
            <a:endParaRPr sz="1500">
              <a:solidFill>
                <a:srgbClr val="FFFFFF"/>
              </a:solidFill>
              <a:latin typeface="Roboto Medium"/>
              <a:ea typeface="Roboto Medium"/>
              <a:cs typeface="Roboto Medium"/>
              <a:sym typeface="Roboto Medium"/>
            </a:endParaRPr>
          </a:p>
        </p:txBody>
      </p:sp>
      <p:pic>
        <p:nvPicPr>
          <p:cNvPr id="437" name="Google Shape;437;p41"/>
          <p:cNvPicPr preferRelativeResize="0"/>
          <p:nvPr/>
        </p:nvPicPr>
        <p:blipFill>
          <a:blip r:embed="rId3">
            <a:alphaModFix/>
          </a:blip>
          <a:stretch>
            <a:fillRect/>
          </a:stretch>
        </p:blipFill>
        <p:spPr>
          <a:xfrm>
            <a:off x="242813" y="3797625"/>
            <a:ext cx="928274" cy="928274"/>
          </a:xfrm>
          <a:prstGeom prst="rect">
            <a:avLst/>
          </a:prstGeom>
          <a:noFill/>
          <a:ln>
            <a:noFill/>
          </a:ln>
        </p:spPr>
      </p:pic>
      <p:sp>
        <p:nvSpPr>
          <p:cNvPr id="438" name="Google Shape;438;p41"/>
          <p:cNvSpPr/>
          <p:nvPr/>
        </p:nvSpPr>
        <p:spPr>
          <a:xfrm>
            <a:off x="1352550" y="30176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Using the elbow curve to determine optimal cluster number</a:t>
            </a:r>
            <a:endParaRPr sz="1800">
              <a:solidFill>
                <a:schemeClr val="dk1"/>
              </a:solidFill>
              <a:latin typeface="Roboto"/>
              <a:ea typeface="Roboto"/>
              <a:cs typeface="Roboto"/>
              <a:sym typeface="Roboto"/>
            </a:endParaRPr>
          </a:p>
        </p:txBody>
      </p:sp>
      <p:grpSp>
        <p:nvGrpSpPr>
          <p:cNvPr id="439" name="Google Shape;439;p41"/>
          <p:cNvGrpSpPr/>
          <p:nvPr/>
        </p:nvGrpSpPr>
        <p:grpSpPr>
          <a:xfrm>
            <a:off x="457200" y="1352138"/>
            <a:ext cx="776889" cy="621300"/>
            <a:chOff x="457200" y="1378813"/>
            <a:chExt cx="776889" cy="621300"/>
          </a:xfrm>
        </p:grpSpPr>
        <p:sp>
          <p:nvSpPr>
            <p:cNvPr id="440" name="Google Shape;440;p41"/>
            <p:cNvSpPr/>
            <p:nvPr/>
          </p:nvSpPr>
          <p:spPr>
            <a:xfrm>
              <a:off x="457200" y="1378813"/>
              <a:ext cx="695400" cy="621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Light"/>
                  <a:ea typeface="Roboto Light"/>
                  <a:cs typeface="Roboto Light"/>
                  <a:sym typeface="Roboto Light"/>
                </a:rPr>
                <a:t>01</a:t>
              </a:r>
              <a:endParaRPr sz="3000">
                <a:latin typeface="Roboto Light"/>
                <a:ea typeface="Roboto Light"/>
                <a:cs typeface="Roboto Light"/>
                <a:sym typeface="Roboto Light"/>
              </a:endParaRPr>
            </a:p>
          </p:txBody>
        </p:sp>
        <p:sp>
          <p:nvSpPr>
            <p:cNvPr id="441" name="Google Shape;441;p41"/>
            <p:cNvSpPr/>
            <p:nvPr/>
          </p:nvSpPr>
          <p:spPr>
            <a:xfrm rot="5400000">
              <a:off x="969614" y="1607625"/>
              <a:ext cx="34032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grpSp>
      <p:grpSp>
        <p:nvGrpSpPr>
          <p:cNvPr id="442" name="Google Shape;442;p41"/>
          <p:cNvGrpSpPr/>
          <p:nvPr/>
        </p:nvGrpSpPr>
        <p:grpSpPr>
          <a:xfrm>
            <a:off x="457200" y="2184888"/>
            <a:ext cx="776889" cy="621300"/>
            <a:chOff x="457200" y="1378813"/>
            <a:chExt cx="776889" cy="621300"/>
          </a:xfrm>
        </p:grpSpPr>
        <p:sp>
          <p:nvSpPr>
            <p:cNvPr id="443" name="Google Shape;443;p41"/>
            <p:cNvSpPr/>
            <p:nvPr/>
          </p:nvSpPr>
          <p:spPr>
            <a:xfrm>
              <a:off x="457200" y="1378813"/>
              <a:ext cx="695400" cy="621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Light"/>
                  <a:ea typeface="Roboto Light"/>
                  <a:cs typeface="Roboto Light"/>
                  <a:sym typeface="Roboto Light"/>
                </a:rPr>
                <a:t>02</a:t>
              </a:r>
              <a:endParaRPr sz="3000">
                <a:latin typeface="Roboto Light"/>
                <a:ea typeface="Roboto Light"/>
                <a:cs typeface="Roboto Light"/>
                <a:sym typeface="Roboto Light"/>
              </a:endParaRPr>
            </a:p>
          </p:txBody>
        </p:sp>
        <p:sp>
          <p:nvSpPr>
            <p:cNvPr id="444" name="Google Shape;444;p41"/>
            <p:cNvSpPr/>
            <p:nvPr/>
          </p:nvSpPr>
          <p:spPr>
            <a:xfrm rot="5400000">
              <a:off x="969614" y="1607625"/>
              <a:ext cx="34032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grpSp>
      <p:grpSp>
        <p:nvGrpSpPr>
          <p:cNvPr id="445" name="Google Shape;445;p41"/>
          <p:cNvGrpSpPr/>
          <p:nvPr/>
        </p:nvGrpSpPr>
        <p:grpSpPr>
          <a:xfrm>
            <a:off x="457200" y="2991263"/>
            <a:ext cx="776889" cy="621300"/>
            <a:chOff x="457200" y="1378813"/>
            <a:chExt cx="776889" cy="621300"/>
          </a:xfrm>
        </p:grpSpPr>
        <p:sp>
          <p:nvSpPr>
            <p:cNvPr id="446" name="Google Shape;446;p41"/>
            <p:cNvSpPr/>
            <p:nvPr/>
          </p:nvSpPr>
          <p:spPr>
            <a:xfrm>
              <a:off x="457200" y="1378813"/>
              <a:ext cx="695400" cy="621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Light"/>
                  <a:ea typeface="Roboto Light"/>
                  <a:cs typeface="Roboto Light"/>
                  <a:sym typeface="Roboto Light"/>
                </a:rPr>
                <a:t>03</a:t>
              </a:r>
              <a:endParaRPr sz="3000">
                <a:latin typeface="Roboto Light"/>
                <a:ea typeface="Roboto Light"/>
                <a:cs typeface="Roboto Light"/>
                <a:sym typeface="Roboto Light"/>
              </a:endParaRPr>
            </a:p>
          </p:txBody>
        </p:sp>
        <p:sp>
          <p:nvSpPr>
            <p:cNvPr id="447" name="Google Shape;447;p41"/>
            <p:cNvSpPr/>
            <p:nvPr/>
          </p:nvSpPr>
          <p:spPr>
            <a:xfrm rot="5400000">
              <a:off x="969614" y="1607625"/>
              <a:ext cx="34032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2"/>
          <p:cNvSpPr txBox="1"/>
          <p:nvPr>
            <p:ph type="title"/>
          </p:nvPr>
        </p:nvSpPr>
        <p:spPr>
          <a:xfrm>
            <a:off x="274350" y="1478275"/>
            <a:ext cx="8595300" cy="156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comfortable do you feel with this topic?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3"/>
          <p:cNvSpPr txBox="1"/>
          <p:nvPr>
            <p:ph type="title"/>
          </p:nvPr>
        </p:nvSpPr>
        <p:spPr>
          <a:xfrm>
            <a:off x="274325" y="1936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Intro to Unsupervised </a:t>
            </a:r>
            <a:br>
              <a:rPr lang="en"/>
            </a:br>
            <a:r>
              <a:rPr lang="en"/>
              <a:t>Machine Learning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4"/>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Unsupervised Learning vs. Supervised</a:t>
            </a:r>
            <a:r>
              <a:rPr lang="en" sz="2400">
                <a:solidFill>
                  <a:srgbClr val="000000"/>
                </a:solidFill>
                <a:latin typeface="Roboto Medium"/>
                <a:ea typeface="Roboto Medium"/>
                <a:cs typeface="Roboto Medium"/>
                <a:sym typeface="Roboto Medium"/>
              </a:rPr>
              <a:t> Learning</a:t>
            </a:r>
            <a:r>
              <a:rPr lang="en" sz="2400">
                <a:latin typeface="Roboto Medium"/>
                <a:ea typeface="Roboto Medium"/>
                <a:cs typeface="Roboto Medium"/>
                <a:sym typeface="Roboto Medium"/>
              </a:rPr>
              <a:t> </a:t>
            </a:r>
            <a:r>
              <a:rPr b="1" lang="en" sz="1200">
                <a:solidFill>
                  <a:srgbClr val="FFFFFF"/>
                </a:solidFill>
                <a:latin typeface="Roboto"/>
                <a:ea typeface="Roboto"/>
                <a:cs typeface="Roboto"/>
                <a:sym typeface="Roboto"/>
              </a:rPr>
              <a:t>Unsupervised Learning</a:t>
            </a:r>
            <a:endParaRPr sz="2400">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Medium"/>
              <a:ea typeface="Roboto Medium"/>
              <a:cs typeface="Roboto Medium"/>
              <a:sym typeface="Roboto Medium"/>
            </a:endParaRPr>
          </a:p>
        </p:txBody>
      </p:sp>
      <p:sp>
        <p:nvSpPr>
          <p:cNvPr id="463" name="Google Shape;463;p44"/>
          <p:cNvSpPr/>
          <p:nvPr/>
        </p:nvSpPr>
        <p:spPr>
          <a:xfrm>
            <a:off x="5728563" y="1073488"/>
            <a:ext cx="2343600" cy="489000"/>
          </a:xfrm>
          <a:prstGeom prst="roundRect">
            <a:avLst>
              <a:gd fmla="val 16667" name="adj"/>
            </a:avLst>
          </a:prstGeom>
          <a:solidFill>
            <a:srgbClr val="FF0000">
              <a:alpha val="549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Supervised Learning</a:t>
            </a:r>
            <a:endParaRPr>
              <a:latin typeface="Roboto"/>
              <a:ea typeface="Roboto"/>
              <a:cs typeface="Roboto"/>
              <a:sym typeface="Roboto"/>
            </a:endParaRPr>
          </a:p>
        </p:txBody>
      </p:sp>
      <p:cxnSp>
        <p:nvCxnSpPr>
          <p:cNvPr id="464" name="Google Shape;464;p44"/>
          <p:cNvCxnSpPr>
            <a:stCxn id="463" idx="2"/>
          </p:cNvCxnSpPr>
          <p:nvPr/>
        </p:nvCxnSpPr>
        <p:spPr>
          <a:xfrm flipH="1">
            <a:off x="6520863" y="1562488"/>
            <a:ext cx="379500" cy="421200"/>
          </a:xfrm>
          <a:prstGeom prst="straightConnector1">
            <a:avLst/>
          </a:prstGeom>
          <a:noFill/>
          <a:ln cap="flat" cmpd="sng" w="9525">
            <a:solidFill>
              <a:srgbClr val="000000"/>
            </a:solidFill>
            <a:prstDash val="solid"/>
            <a:round/>
            <a:headEnd len="med" w="med" type="none"/>
            <a:tailEnd len="med" w="med" type="stealth"/>
          </a:ln>
        </p:spPr>
      </p:cxnSp>
      <p:cxnSp>
        <p:nvCxnSpPr>
          <p:cNvPr id="465" name="Google Shape;465;p44"/>
          <p:cNvCxnSpPr/>
          <p:nvPr/>
        </p:nvCxnSpPr>
        <p:spPr>
          <a:xfrm>
            <a:off x="6900403" y="1562598"/>
            <a:ext cx="379500" cy="421200"/>
          </a:xfrm>
          <a:prstGeom prst="straightConnector1">
            <a:avLst/>
          </a:prstGeom>
          <a:noFill/>
          <a:ln cap="flat" cmpd="sng" w="9525">
            <a:solidFill>
              <a:srgbClr val="000000"/>
            </a:solidFill>
            <a:prstDash val="solid"/>
            <a:round/>
            <a:headEnd len="med" w="med" type="none"/>
            <a:tailEnd len="med" w="med" type="stealth"/>
          </a:ln>
        </p:spPr>
      </p:cxnSp>
      <p:sp>
        <p:nvSpPr>
          <p:cNvPr id="466" name="Google Shape;466;p44"/>
          <p:cNvSpPr txBox="1"/>
          <p:nvPr/>
        </p:nvSpPr>
        <p:spPr>
          <a:xfrm>
            <a:off x="5138426" y="1916444"/>
            <a:ext cx="1382400" cy="48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highlight>
                  <a:srgbClr val="FFFF00"/>
                </a:highlight>
                <a:latin typeface="Roboto"/>
                <a:ea typeface="Roboto"/>
                <a:cs typeface="Roboto"/>
                <a:sym typeface="Roboto"/>
              </a:rPr>
              <a:t>Continuous </a:t>
            </a:r>
            <a:r>
              <a:rPr b="1" lang="en" sz="1300">
                <a:latin typeface="Roboto"/>
                <a:ea typeface="Roboto"/>
                <a:cs typeface="Roboto"/>
                <a:sym typeface="Roboto"/>
              </a:rPr>
              <a:t>target variable</a:t>
            </a:r>
            <a:endParaRPr b="1" sz="1300">
              <a:latin typeface="Roboto"/>
              <a:ea typeface="Roboto"/>
              <a:cs typeface="Roboto"/>
              <a:sym typeface="Roboto"/>
            </a:endParaRPr>
          </a:p>
        </p:txBody>
      </p:sp>
      <p:sp>
        <p:nvSpPr>
          <p:cNvPr id="467" name="Google Shape;467;p44"/>
          <p:cNvSpPr txBox="1"/>
          <p:nvPr/>
        </p:nvSpPr>
        <p:spPr>
          <a:xfrm>
            <a:off x="7175823" y="1916444"/>
            <a:ext cx="15195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highlight>
                  <a:srgbClr val="FFFF00"/>
                </a:highlight>
                <a:latin typeface="Roboto"/>
                <a:ea typeface="Roboto"/>
                <a:cs typeface="Roboto"/>
                <a:sym typeface="Roboto"/>
              </a:rPr>
              <a:t>Categorical </a:t>
            </a:r>
            <a:br>
              <a:rPr b="1" lang="en" sz="1300">
                <a:highlight>
                  <a:srgbClr val="FFFF00"/>
                </a:highlight>
                <a:latin typeface="Roboto"/>
                <a:ea typeface="Roboto"/>
                <a:cs typeface="Roboto"/>
                <a:sym typeface="Roboto"/>
              </a:rPr>
            </a:br>
            <a:r>
              <a:rPr b="1" lang="en" sz="1300">
                <a:latin typeface="Roboto"/>
                <a:ea typeface="Roboto"/>
                <a:cs typeface="Roboto"/>
                <a:sym typeface="Roboto"/>
              </a:rPr>
              <a:t>target variable</a:t>
            </a:r>
            <a:endParaRPr b="1" sz="1300">
              <a:latin typeface="Roboto"/>
              <a:ea typeface="Roboto"/>
              <a:cs typeface="Roboto"/>
              <a:sym typeface="Roboto"/>
            </a:endParaRPr>
          </a:p>
        </p:txBody>
      </p:sp>
      <p:cxnSp>
        <p:nvCxnSpPr>
          <p:cNvPr id="468" name="Google Shape;468;p44"/>
          <p:cNvCxnSpPr/>
          <p:nvPr/>
        </p:nvCxnSpPr>
        <p:spPr>
          <a:xfrm>
            <a:off x="6322804" y="2493622"/>
            <a:ext cx="0" cy="556500"/>
          </a:xfrm>
          <a:prstGeom prst="straightConnector1">
            <a:avLst/>
          </a:prstGeom>
          <a:noFill/>
          <a:ln cap="flat" cmpd="sng" w="9525">
            <a:solidFill>
              <a:srgbClr val="000000"/>
            </a:solidFill>
            <a:prstDash val="solid"/>
            <a:round/>
            <a:headEnd len="med" w="med" type="none"/>
            <a:tailEnd len="med" w="med" type="stealth"/>
          </a:ln>
        </p:spPr>
      </p:cxnSp>
      <p:cxnSp>
        <p:nvCxnSpPr>
          <p:cNvPr id="469" name="Google Shape;469;p44"/>
          <p:cNvCxnSpPr/>
          <p:nvPr/>
        </p:nvCxnSpPr>
        <p:spPr>
          <a:xfrm>
            <a:off x="7350947" y="2493622"/>
            <a:ext cx="0" cy="556500"/>
          </a:xfrm>
          <a:prstGeom prst="straightConnector1">
            <a:avLst/>
          </a:prstGeom>
          <a:noFill/>
          <a:ln cap="flat" cmpd="sng" w="9525">
            <a:solidFill>
              <a:srgbClr val="000000"/>
            </a:solidFill>
            <a:prstDash val="solid"/>
            <a:round/>
            <a:headEnd len="med" w="med" type="none"/>
            <a:tailEnd len="med" w="med" type="stealth"/>
          </a:ln>
        </p:spPr>
      </p:cxnSp>
      <p:sp>
        <p:nvSpPr>
          <p:cNvPr id="470" name="Google Shape;470;p44"/>
          <p:cNvSpPr txBox="1"/>
          <p:nvPr/>
        </p:nvSpPr>
        <p:spPr>
          <a:xfrm>
            <a:off x="5391358" y="3012051"/>
            <a:ext cx="1129800" cy="48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latin typeface="Roboto"/>
                <a:ea typeface="Roboto"/>
                <a:cs typeface="Roboto"/>
                <a:sym typeface="Roboto"/>
              </a:rPr>
              <a:t>Regression</a:t>
            </a:r>
            <a:endParaRPr b="1" sz="1300">
              <a:latin typeface="Roboto"/>
              <a:ea typeface="Roboto"/>
              <a:cs typeface="Roboto"/>
              <a:sym typeface="Roboto"/>
            </a:endParaRPr>
          </a:p>
        </p:txBody>
      </p:sp>
      <p:sp>
        <p:nvSpPr>
          <p:cNvPr id="471" name="Google Shape;471;p44"/>
          <p:cNvSpPr txBox="1"/>
          <p:nvPr/>
        </p:nvSpPr>
        <p:spPr>
          <a:xfrm>
            <a:off x="7170454" y="3012051"/>
            <a:ext cx="12909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Classification</a:t>
            </a:r>
            <a:endParaRPr b="1" sz="1300">
              <a:latin typeface="Roboto"/>
              <a:ea typeface="Roboto"/>
              <a:cs typeface="Roboto"/>
              <a:sym typeface="Roboto"/>
            </a:endParaRPr>
          </a:p>
        </p:txBody>
      </p:sp>
      <p:sp>
        <p:nvSpPr>
          <p:cNvPr id="472" name="Google Shape;472;p44"/>
          <p:cNvSpPr txBox="1"/>
          <p:nvPr/>
        </p:nvSpPr>
        <p:spPr>
          <a:xfrm>
            <a:off x="5164736" y="3928402"/>
            <a:ext cx="1382400" cy="48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latin typeface="Roboto"/>
                <a:ea typeface="Roboto"/>
                <a:cs typeface="Roboto"/>
                <a:sym typeface="Roboto"/>
              </a:rPr>
              <a:t>Housing price prediction</a:t>
            </a:r>
            <a:endParaRPr b="1" sz="1300">
              <a:latin typeface="Roboto"/>
              <a:ea typeface="Roboto"/>
              <a:cs typeface="Roboto"/>
              <a:sym typeface="Roboto"/>
            </a:endParaRPr>
          </a:p>
        </p:txBody>
      </p:sp>
      <p:sp>
        <p:nvSpPr>
          <p:cNvPr id="473" name="Google Shape;473;p44"/>
          <p:cNvSpPr txBox="1"/>
          <p:nvPr/>
        </p:nvSpPr>
        <p:spPr>
          <a:xfrm>
            <a:off x="7170440" y="3928402"/>
            <a:ext cx="15513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Medical </a:t>
            </a:r>
            <a:br>
              <a:rPr b="1" lang="en" sz="1300">
                <a:latin typeface="Roboto"/>
                <a:ea typeface="Roboto"/>
                <a:cs typeface="Roboto"/>
                <a:sym typeface="Roboto"/>
              </a:rPr>
            </a:br>
            <a:r>
              <a:rPr b="1" lang="en" sz="1300">
                <a:latin typeface="Roboto"/>
                <a:ea typeface="Roboto"/>
                <a:cs typeface="Roboto"/>
                <a:sym typeface="Roboto"/>
              </a:rPr>
              <a:t>Imaging</a:t>
            </a:r>
            <a:endParaRPr b="1" sz="1300">
              <a:latin typeface="Roboto"/>
              <a:ea typeface="Roboto"/>
              <a:cs typeface="Roboto"/>
              <a:sym typeface="Roboto"/>
            </a:endParaRPr>
          </a:p>
        </p:txBody>
      </p:sp>
      <p:cxnSp>
        <p:nvCxnSpPr>
          <p:cNvPr id="474" name="Google Shape;474;p44"/>
          <p:cNvCxnSpPr/>
          <p:nvPr/>
        </p:nvCxnSpPr>
        <p:spPr>
          <a:xfrm>
            <a:off x="6322804" y="3436087"/>
            <a:ext cx="0" cy="556500"/>
          </a:xfrm>
          <a:prstGeom prst="straightConnector1">
            <a:avLst/>
          </a:prstGeom>
          <a:noFill/>
          <a:ln cap="flat" cmpd="sng" w="9525">
            <a:solidFill>
              <a:srgbClr val="000000"/>
            </a:solidFill>
            <a:prstDash val="solid"/>
            <a:round/>
            <a:headEnd len="med" w="med" type="none"/>
            <a:tailEnd len="med" w="med" type="stealth"/>
          </a:ln>
        </p:spPr>
      </p:cxnSp>
      <p:cxnSp>
        <p:nvCxnSpPr>
          <p:cNvPr id="475" name="Google Shape;475;p44"/>
          <p:cNvCxnSpPr/>
          <p:nvPr/>
        </p:nvCxnSpPr>
        <p:spPr>
          <a:xfrm>
            <a:off x="7350947" y="3436087"/>
            <a:ext cx="0" cy="556500"/>
          </a:xfrm>
          <a:prstGeom prst="straightConnector1">
            <a:avLst/>
          </a:prstGeom>
          <a:noFill/>
          <a:ln cap="flat" cmpd="sng" w="9525">
            <a:solidFill>
              <a:srgbClr val="000000"/>
            </a:solidFill>
            <a:prstDash val="solid"/>
            <a:round/>
            <a:headEnd len="med" w="med" type="none"/>
            <a:tailEnd len="med" w="med" type="stealth"/>
          </a:ln>
        </p:spPr>
      </p:cxnSp>
      <p:sp>
        <p:nvSpPr>
          <p:cNvPr id="476" name="Google Shape;476;p44"/>
          <p:cNvSpPr/>
          <p:nvPr/>
        </p:nvSpPr>
        <p:spPr>
          <a:xfrm>
            <a:off x="836140" y="1073488"/>
            <a:ext cx="2343600" cy="489000"/>
          </a:xfrm>
          <a:prstGeom prst="roundRect">
            <a:avLst>
              <a:gd fmla="val 16667" name="adj"/>
            </a:avLst>
          </a:prstGeom>
          <a:solidFill>
            <a:srgbClr val="009193">
              <a:alpha val="62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Unsupervised Learning</a:t>
            </a:r>
            <a:endParaRPr>
              <a:latin typeface="Roboto"/>
              <a:ea typeface="Roboto"/>
              <a:cs typeface="Roboto"/>
              <a:sym typeface="Roboto"/>
            </a:endParaRPr>
          </a:p>
        </p:txBody>
      </p:sp>
      <p:grpSp>
        <p:nvGrpSpPr>
          <p:cNvPr id="477" name="Google Shape;477;p44"/>
          <p:cNvGrpSpPr/>
          <p:nvPr/>
        </p:nvGrpSpPr>
        <p:grpSpPr>
          <a:xfrm>
            <a:off x="1628512" y="2590755"/>
            <a:ext cx="758970" cy="421313"/>
            <a:chOff x="1537900" y="1649650"/>
            <a:chExt cx="675000" cy="374700"/>
          </a:xfrm>
        </p:grpSpPr>
        <p:cxnSp>
          <p:nvCxnSpPr>
            <p:cNvPr id="478" name="Google Shape;478;p44"/>
            <p:cNvCxnSpPr/>
            <p:nvPr/>
          </p:nvCxnSpPr>
          <p:spPr>
            <a:xfrm flipH="1">
              <a:off x="1537900" y="1649650"/>
              <a:ext cx="337500" cy="374700"/>
            </a:xfrm>
            <a:prstGeom prst="straightConnector1">
              <a:avLst/>
            </a:prstGeom>
            <a:noFill/>
            <a:ln cap="flat" cmpd="sng" w="9525">
              <a:solidFill>
                <a:srgbClr val="000000"/>
              </a:solidFill>
              <a:prstDash val="solid"/>
              <a:round/>
              <a:headEnd len="med" w="med" type="none"/>
              <a:tailEnd len="med" w="med" type="stealth"/>
            </a:ln>
          </p:spPr>
        </p:cxnSp>
        <p:cxnSp>
          <p:nvCxnSpPr>
            <p:cNvPr id="479" name="Google Shape;479;p44"/>
            <p:cNvCxnSpPr/>
            <p:nvPr/>
          </p:nvCxnSpPr>
          <p:spPr>
            <a:xfrm>
              <a:off x="1875400" y="1649650"/>
              <a:ext cx="337500" cy="374700"/>
            </a:xfrm>
            <a:prstGeom prst="straightConnector1">
              <a:avLst/>
            </a:prstGeom>
            <a:noFill/>
            <a:ln cap="flat" cmpd="sng" w="9525">
              <a:solidFill>
                <a:srgbClr val="000000"/>
              </a:solidFill>
              <a:prstDash val="solid"/>
              <a:round/>
              <a:headEnd len="med" w="med" type="none"/>
              <a:tailEnd len="med" w="med" type="stealth"/>
            </a:ln>
          </p:spPr>
        </p:cxnSp>
      </p:grpSp>
      <p:sp>
        <p:nvSpPr>
          <p:cNvPr id="480" name="Google Shape;480;p44"/>
          <p:cNvSpPr txBox="1"/>
          <p:nvPr/>
        </p:nvSpPr>
        <p:spPr>
          <a:xfrm>
            <a:off x="1359825" y="2078323"/>
            <a:ext cx="1382400" cy="4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rgbClr val="FFFF00"/>
                </a:highlight>
                <a:latin typeface="Roboto"/>
                <a:ea typeface="Roboto"/>
                <a:cs typeface="Roboto"/>
                <a:sym typeface="Roboto"/>
              </a:rPr>
              <a:t>Target variable not available</a:t>
            </a:r>
            <a:endParaRPr b="1" sz="1300">
              <a:highlight>
                <a:srgbClr val="FFFF00"/>
              </a:highlight>
              <a:latin typeface="Roboto"/>
              <a:ea typeface="Roboto"/>
              <a:cs typeface="Roboto"/>
              <a:sym typeface="Roboto"/>
            </a:endParaRPr>
          </a:p>
        </p:txBody>
      </p:sp>
      <p:cxnSp>
        <p:nvCxnSpPr>
          <p:cNvPr id="481" name="Google Shape;481;p44"/>
          <p:cNvCxnSpPr/>
          <p:nvPr/>
        </p:nvCxnSpPr>
        <p:spPr>
          <a:xfrm>
            <a:off x="2007980" y="1562598"/>
            <a:ext cx="0" cy="556500"/>
          </a:xfrm>
          <a:prstGeom prst="straightConnector1">
            <a:avLst/>
          </a:prstGeom>
          <a:noFill/>
          <a:ln cap="flat" cmpd="sng" w="9525">
            <a:solidFill>
              <a:srgbClr val="000000"/>
            </a:solidFill>
            <a:prstDash val="solid"/>
            <a:round/>
            <a:headEnd len="med" w="med" type="none"/>
            <a:tailEnd len="med" w="med" type="stealth"/>
          </a:ln>
        </p:spPr>
      </p:cxnSp>
      <p:sp>
        <p:nvSpPr>
          <p:cNvPr id="482" name="Google Shape;482;p44"/>
          <p:cNvSpPr txBox="1"/>
          <p:nvPr/>
        </p:nvSpPr>
        <p:spPr>
          <a:xfrm>
            <a:off x="498935" y="3012051"/>
            <a:ext cx="1129800" cy="48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latin typeface="Roboto"/>
                <a:ea typeface="Roboto"/>
                <a:cs typeface="Roboto"/>
                <a:sym typeface="Roboto"/>
              </a:rPr>
              <a:t>Clustering</a:t>
            </a:r>
            <a:endParaRPr b="1" sz="1300">
              <a:latin typeface="Roboto"/>
              <a:ea typeface="Roboto"/>
              <a:cs typeface="Roboto"/>
              <a:sym typeface="Roboto"/>
            </a:endParaRPr>
          </a:p>
        </p:txBody>
      </p:sp>
      <p:sp>
        <p:nvSpPr>
          <p:cNvPr id="483" name="Google Shape;483;p44"/>
          <p:cNvSpPr txBox="1"/>
          <p:nvPr/>
        </p:nvSpPr>
        <p:spPr>
          <a:xfrm>
            <a:off x="2278031" y="3012051"/>
            <a:ext cx="12909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Association</a:t>
            </a:r>
            <a:endParaRPr b="1" sz="1300">
              <a:latin typeface="Roboto"/>
              <a:ea typeface="Roboto"/>
              <a:cs typeface="Roboto"/>
              <a:sym typeface="Roboto"/>
            </a:endParaRPr>
          </a:p>
        </p:txBody>
      </p:sp>
      <p:sp>
        <p:nvSpPr>
          <p:cNvPr id="484" name="Google Shape;484;p44"/>
          <p:cNvSpPr txBox="1"/>
          <p:nvPr/>
        </p:nvSpPr>
        <p:spPr>
          <a:xfrm>
            <a:off x="272313" y="3928402"/>
            <a:ext cx="1382400" cy="48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latin typeface="Roboto"/>
                <a:ea typeface="Roboto"/>
                <a:cs typeface="Roboto"/>
                <a:sym typeface="Roboto"/>
              </a:rPr>
              <a:t>Customer segmentation</a:t>
            </a:r>
            <a:endParaRPr b="1" sz="1300">
              <a:latin typeface="Roboto"/>
              <a:ea typeface="Roboto"/>
              <a:cs typeface="Roboto"/>
              <a:sym typeface="Roboto"/>
            </a:endParaRPr>
          </a:p>
        </p:txBody>
      </p:sp>
      <p:sp>
        <p:nvSpPr>
          <p:cNvPr id="485" name="Google Shape;485;p44"/>
          <p:cNvSpPr txBox="1"/>
          <p:nvPr/>
        </p:nvSpPr>
        <p:spPr>
          <a:xfrm>
            <a:off x="2278017" y="3928402"/>
            <a:ext cx="15513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Market basket analysis</a:t>
            </a:r>
            <a:endParaRPr b="1" sz="1300">
              <a:latin typeface="Roboto"/>
              <a:ea typeface="Roboto"/>
              <a:cs typeface="Roboto"/>
              <a:sym typeface="Roboto"/>
            </a:endParaRPr>
          </a:p>
        </p:txBody>
      </p:sp>
      <p:cxnSp>
        <p:nvCxnSpPr>
          <p:cNvPr id="486" name="Google Shape;486;p44"/>
          <p:cNvCxnSpPr/>
          <p:nvPr/>
        </p:nvCxnSpPr>
        <p:spPr>
          <a:xfrm>
            <a:off x="1430381" y="3436087"/>
            <a:ext cx="0" cy="556500"/>
          </a:xfrm>
          <a:prstGeom prst="straightConnector1">
            <a:avLst/>
          </a:prstGeom>
          <a:noFill/>
          <a:ln cap="flat" cmpd="sng" w="9525">
            <a:solidFill>
              <a:srgbClr val="000000"/>
            </a:solidFill>
            <a:prstDash val="solid"/>
            <a:round/>
            <a:headEnd len="med" w="med" type="none"/>
            <a:tailEnd len="med" w="med" type="stealth"/>
          </a:ln>
        </p:spPr>
      </p:cxnSp>
      <p:cxnSp>
        <p:nvCxnSpPr>
          <p:cNvPr id="487" name="Google Shape;487;p44"/>
          <p:cNvCxnSpPr/>
          <p:nvPr/>
        </p:nvCxnSpPr>
        <p:spPr>
          <a:xfrm>
            <a:off x="2458524" y="3436087"/>
            <a:ext cx="0" cy="556500"/>
          </a:xfrm>
          <a:prstGeom prst="straightConnector1">
            <a:avLst/>
          </a:prstGeom>
          <a:noFill/>
          <a:ln cap="flat" cmpd="sng" w="9525">
            <a:solidFill>
              <a:srgbClr val="000000"/>
            </a:solidFill>
            <a:prstDash val="solid"/>
            <a:round/>
            <a:headEnd len="med" w="med" type="none"/>
            <a:tailEnd len="med" w="med" type="stealth"/>
          </a:ln>
        </p:spPr>
      </p:cxnSp>
      <p:pic>
        <p:nvPicPr>
          <p:cNvPr id="488" name="Google Shape;488;p44"/>
          <p:cNvPicPr preferRelativeResize="0"/>
          <p:nvPr/>
        </p:nvPicPr>
        <p:blipFill>
          <a:blip r:embed="rId3">
            <a:alphaModFix/>
          </a:blip>
          <a:stretch>
            <a:fillRect/>
          </a:stretch>
        </p:blipFill>
        <p:spPr>
          <a:xfrm>
            <a:off x="4196600" y="1138075"/>
            <a:ext cx="827470" cy="3662574"/>
          </a:xfrm>
          <a:prstGeom prst="rect">
            <a:avLst/>
          </a:prstGeom>
          <a:noFill/>
          <a:ln>
            <a:noFill/>
          </a:ln>
        </p:spPr>
      </p:pic>
      <p:sp>
        <p:nvSpPr>
          <p:cNvPr id="489" name="Google Shape;489;p44"/>
          <p:cNvSpPr/>
          <p:nvPr/>
        </p:nvSpPr>
        <p:spPr>
          <a:xfrm>
            <a:off x="4254263" y="2219350"/>
            <a:ext cx="556500" cy="5565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vs.</a:t>
            </a:r>
            <a:endParaRPr sz="1800">
              <a:solidFill>
                <a:srgbClr val="FFFFFF"/>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5"/>
          <p:cNvSpPr/>
          <p:nvPr/>
        </p:nvSpPr>
        <p:spPr>
          <a:xfrm flipH="1">
            <a:off x="420100" y="1459825"/>
            <a:ext cx="3101100" cy="2262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txBox="1"/>
          <p:nvPr/>
        </p:nvSpPr>
        <p:spPr>
          <a:xfrm>
            <a:off x="5228975" y="3788000"/>
            <a:ext cx="3923400" cy="966900"/>
          </a:xfrm>
          <a:prstGeom prst="rect">
            <a:avLst/>
          </a:prstGeom>
          <a:solidFill>
            <a:srgbClr val="FFFFFF"/>
          </a:solidFill>
          <a:ln>
            <a:noFill/>
          </a:ln>
        </p:spPr>
        <p:txBody>
          <a:bodyPr anchorCtr="0" anchor="t" bIns="182875" lIns="91425" spcFirstLastPara="1" rIns="182875" wrap="square" tIns="91425">
            <a:noAutofit/>
          </a:bodyPr>
          <a:lstStyle/>
          <a:p>
            <a:pPr indent="-180340" lvl="0" marL="91440" rtl="0" algn="l">
              <a:spcBef>
                <a:spcPts val="0"/>
              </a:spcBef>
              <a:spcAft>
                <a:spcPts val="0"/>
              </a:spcAft>
              <a:buSzPts val="1400"/>
              <a:buFont typeface="Roboto"/>
              <a:buChar char="●"/>
            </a:pPr>
            <a:r>
              <a:rPr lang="en">
                <a:latin typeface="Roboto"/>
                <a:ea typeface="Roboto"/>
                <a:cs typeface="Roboto"/>
                <a:sym typeface="Roboto"/>
              </a:rPr>
              <a:t>Input data is unlabeled.</a:t>
            </a:r>
            <a:endParaRPr>
              <a:latin typeface="Roboto"/>
              <a:ea typeface="Roboto"/>
              <a:cs typeface="Roboto"/>
              <a:sym typeface="Roboto"/>
            </a:endParaRPr>
          </a:p>
          <a:p>
            <a:pPr indent="-180340" lvl="0" marL="91440" rtl="0" algn="l">
              <a:spcBef>
                <a:spcPts val="400"/>
              </a:spcBef>
              <a:spcAft>
                <a:spcPts val="0"/>
              </a:spcAft>
              <a:buSzPts val="1400"/>
              <a:buFont typeface="Roboto"/>
              <a:buChar char="●"/>
            </a:pPr>
            <a:r>
              <a:rPr lang="en">
                <a:latin typeface="Roboto"/>
                <a:ea typeface="Roboto"/>
                <a:cs typeface="Roboto"/>
                <a:sym typeface="Roboto"/>
              </a:rPr>
              <a:t>Uses just input datasets.</a:t>
            </a:r>
            <a:endParaRPr>
              <a:latin typeface="Roboto"/>
              <a:ea typeface="Roboto"/>
              <a:cs typeface="Roboto"/>
              <a:sym typeface="Roboto"/>
            </a:endParaRPr>
          </a:p>
          <a:p>
            <a:pPr indent="-180340" lvl="0" marL="91440" rtl="0" algn="l">
              <a:spcBef>
                <a:spcPts val="400"/>
              </a:spcBef>
              <a:spcAft>
                <a:spcPts val="400"/>
              </a:spcAft>
              <a:buSzPts val="1400"/>
              <a:buChar char="●"/>
            </a:pPr>
            <a:r>
              <a:rPr b="1" lang="en">
                <a:highlight>
                  <a:srgbClr val="FFFF00"/>
                </a:highlight>
                <a:latin typeface="Roboto"/>
                <a:ea typeface="Roboto"/>
                <a:cs typeface="Roboto"/>
                <a:sym typeface="Roboto"/>
              </a:rPr>
              <a:t>Goal:</a:t>
            </a:r>
            <a:r>
              <a:rPr b="1" lang="en">
                <a:latin typeface="Roboto"/>
                <a:ea typeface="Roboto"/>
                <a:cs typeface="Roboto"/>
                <a:sym typeface="Roboto"/>
              </a:rPr>
              <a:t> </a:t>
            </a:r>
            <a:r>
              <a:rPr lang="en">
                <a:latin typeface="Roboto"/>
                <a:ea typeface="Roboto"/>
                <a:cs typeface="Roboto"/>
                <a:sym typeface="Roboto"/>
              </a:rPr>
              <a:t>Determine patterns or grouping data.</a:t>
            </a:r>
            <a:endParaRPr>
              <a:latin typeface="Roboto"/>
              <a:ea typeface="Roboto"/>
              <a:cs typeface="Roboto"/>
              <a:sym typeface="Roboto"/>
            </a:endParaRPr>
          </a:p>
        </p:txBody>
      </p:sp>
      <p:sp>
        <p:nvSpPr>
          <p:cNvPr id="496" name="Google Shape;496;p45"/>
          <p:cNvSpPr/>
          <p:nvPr/>
        </p:nvSpPr>
        <p:spPr>
          <a:xfrm flipH="1">
            <a:off x="5228975" y="1459825"/>
            <a:ext cx="3101100" cy="2262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txBox="1"/>
          <p:nvPr/>
        </p:nvSpPr>
        <p:spPr>
          <a:xfrm>
            <a:off x="449588" y="3787988"/>
            <a:ext cx="3054000" cy="966900"/>
          </a:xfrm>
          <a:prstGeom prst="rect">
            <a:avLst/>
          </a:prstGeom>
          <a:solidFill>
            <a:srgbClr val="FFFFFF"/>
          </a:solidFill>
          <a:ln>
            <a:noFill/>
          </a:ln>
        </p:spPr>
        <p:txBody>
          <a:bodyPr anchorCtr="0" anchor="t" bIns="182875" lIns="91425" spcFirstLastPara="1" rIns="182875" wrap="square" tIns="91425">
            <a:noAutofit/>
          </a:bodyPr>
          <a:lstStyle/>
          <a:p>
            <a:pPr indent="-184150" lvl="0" marL="114300" rtl="0" algn="l">
              <a:spcBef>
                <a:spcPts val="0"/>
              </a:spcBef>
              <a:spcAft>
                <a:spcPts val="0"/>
              </a:spcAft>
              <a:buSzPts val="1400"/>
              <a:buFont typeface="Roboto"/>
              <a:buChar char="●"/>
            </a:pPr>
            <a:r>
              <a:rPr lang="en">
                <a:latin typeface="Roboto"/>
                <a:ea typeface="Roboto"/>
                <a:cs typeface="Roboto"/>
                <a:sym typeface="Roboto"/>
              </a:rPr>
              <a:t>Input data is labeled.</a:t>
            </a:r>
            <a:endParaRPr>
              <a:latin typeface="Roboto"/>
              <a:ea typeface="Roboto"/>
              <a:cs typeface="Roboto"/>
              <a:sym typeface="Roboto"/>
            </a:endParaRPr>
          </a:p>
          <a:p>
            <a:pPr indent="-184150" lvl="0" marL="114300" rtl="0" algn="l">
              <a:spcBef>
                <a:spcPts val="400"/>
              </a:spcBef>
              <a:spcAft>
                <a:spcPts val="0"/>
              </a:spcAft>
              <a:buSzPts val="1400"/>
              <a:buFont typeface="Roboto"/>
              <a:buChar char="●"/>
            </a:pPr>
            <a:r>
              <a:rPr lang="en">
                <a:latin typeface="Roboto"/>
                <a:ea typeface="Roboto"/>
                <a:cs typeface="Roboto"/>
                <a:sym typeface="Roboto"/>
              </a:rPr>
              <a:t>Uses training datasets.</a:t>
            </a:r>
            <a:endParaRPr>
              <a:latin typeface="Roboto"/>
              <a:ea typeface="Roboto"/>
              <a:cs typeface="Roboto"/>
              <a:sym typeface="Roboto"/>
            </a:endParaRPr>
          </a:p>
          <a:p>
            <a:pPr indent="-184150" lvl="0" marL="114300" rtl="0" algn="l">
              <a:spcBef>
                <a:spcPts val="400"/>
              </a:spcBef>
              <a:spcAft>
                <a:spcPts val="400"/>
              </a:spcAft>
              <a:buSzPts val="1400"/>
              <a:buChar char="●"/>
            </a:pPr>
            <a:r>
              <a:rPr b="1" lang="en">
                <a:highlight>
                  <a:srgbClr val="FFFF00"/>
                </a:highlight>
                <a:latin typeface="Roboto"/>
                <a:ea typeface="Roboto"/>
                <a:cs typeface="Roboto"/>
                <a:sym typeface="Roboto"/>
              </a:rPr>
              <a:t>Goal:</a:t>
            </a:r>
            <a:r>
              <a:rPr b="1" lang="en">
                <a:latin typeface="Roboto"/>
                <a:ea typeface="Roboto"/>
                <a:cs typeface="Roboto"/>
                <a:sym typeface="Roboto"/>
              </a:rPr>
              <a:t> </a:t>
            </a:r>
            <a:r>
              <a:rPr lang="en">
                <a:latin typeface="Roboto"/>
                <a:ea typeface="Roboto"/>
                <a:cs typeface="Roboto"/>
                <a:sym typeface="Roboto"/>
              </a:rPr>
              <a:t>Predict a class or value.</a:t>
            </a:r>
            <a:endParaRPr>
              <a:latin typeface="Roboto"/>
              <a:ea typeface="Roboto"/>
              <a:cs typeface="Roboto"/>
              <a:sym typeface="Roboto"/>
            </a:endParaRPr>
          </a:p>
        </p:txBody>
      </p:sp>
      <p:sp>
        <p:nvSpPr>
          <p:cNvPr id="498" name="Google Shape;498;p45"/>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Supervised vs. Unsupervised Learning</a:t>
            </a:r>
            <a:endParaRPr sz="2400">
              <a:latin typeface="Roboto Medium"/>
              <a:ea typeface="Roboto Medium"/>
              <a:cs typeface="Roboto Medium"/>
              <a:sym typeface="Roboto Medium"/>
            </a:endParaRPr>
          </a:p>
        </p:txBody>
      </p:sp>
      <p:pic>
        <p:nvPicPr>
          <p:cNvPr id="499" name="Google Shape;499;p45"/>
          <p:cNvPicPr preferRelativeResize="0"/>
          <p:nvPr/>
        </p:nvPicPr>
        <p:blipFill rotWithShape="1">
          <a:blip r:embed="rId3">
            <a:alphaModFix/>
          </a:blip>
          <a:srcRect b="0" l="4693" r="53252" t="16666"/>
          <a:stretch/>
        </p:blipFill>
        <p:spPr>
          <a:xfrm>
            <a:off x="5530500" y="1582038"/>
            <a:ext cx="2394012" cy="2086412"/>
          </a:xfrm>
          <a:prstGeom prst="rect">
            <a:avLst/>
          </a:prstGeom>
          <a:noFill/>
          <a:ln>
            <a:noFill/>
          </a:ln>
        </p:spPr>
      </p:pic>
      <p:pic>
        <p:nvPicPr>
          <p:cNvPr id="500" name="Google Shape;500;p45"/>
          <p:cNvPicPr preferRelativeResize="0"/>
          <p:nvPr/>
        </p:nvPicPr>
        <p:blipFill rotWithShape="1">
          <a:blip r:embed="rId3">
            <a:alphaModFix/>
          </a:blip>
          <a:srcRect b="0" l="55830" r="4044" t="16666"/>
          <a:stretch/>
        </p:blipFill>
        <p:spPr>
          <a:xfrm>
            <a:off x="834473" y="1582038"/>
            <a:ext cx="2284226" cy="2086412"/>
          </a:xfrm>
          <a:prstGeom prst="rect">
            <a:avLst/>
          </a:prstGeom>
          <a:noFill/>
          <a:ln>
            <a:noFill/>
          </a:ln>
        </p:spPr>
      </p:pic>
      <p:sp>
        <p:nvSpPr>
          <p:cNvPr id="501" name="Google Shape;501;p45"/>
          <p:cNvSpPr/>
          <p:nvPr/>
        </p:nvSpPr>
        <p:spPr>
          <a:xfrm>
            <a:off x="420088" y="851463"/>
            <a:ext cx="2343600" cy="489000"/>
          </a:xfrm>
          <a:prstGeom prst="roundRect">
            <a:avLst>
              <a:gd fmla="val 16667" name="adj"/>
            </a:avLst>
          </a:prstGeom>
          <a:solidFill>
            <a:srgbClr val="FF0000">
              <a:alpha val="549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Supervised Learning</a:t>
            </a:r>
            <a:endParaRPr>
              <a:latin typeface="Roboto"/>
              <a:ea typeface="Roboto"/>
              <a:cs typeface="Roboto"/>
              <a:sym typeface="Roboto"/>
            </a:endParaRPr>
          </a:p>
        </p:txBody>
      </p:sp>
      <p:sp>
        <p:nvSpPr>
          <p:cNvPr id="502" name="Google Shape;502;p45"/>
          <p:cNvSpPr/>
          <p:nvPr/>
        </p:nvSpPr>
        <p:spPr>
          <a:xfrm>
            <a:off x="5228965" y="851463"/>
            <a:ext cx="2343600" cy="489000"/>
          </a:xfrm>
          <a:prstGeom prst="roundRect">
            <a:avLst>
              <a:gd fmla="val 16667" name="adj"/>
            </a:avLst>
          </a:prstGeom>
          <a:solidFill>
            <a:srgbClr val="009193">
              <a:alpha val="62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Unsupervised Learning</a:t>
            </a:r>
            <a:endParaRPr>
              <a:latin typeface="Roboto"/>
              <a:ea typeface="Roboto"/>
              <a:cs typeface="Roboto"/>
              <a:sym typeface="Roboto"/>
            </a:endParaRPr>
          </a:p>
        </p:txBody>
      </p:sp>
      <p:pic>
        <p:nvPicPr>
          <p:cNvPr id="503" name="Google Shape;503;p45"/>
          <p:cNvPicPr preferRelativeResize="0"/>
          <p:nvPr/>
        </p:nvPicPr>
        <p:blipFill>
          <a:blip r:embed="rId4">
            <a:alphaModFix/>
          </a:blip>
          <a:stretch>
            <a:fillRect/>
          </a:stretch>
        </p:blipFill>
        <p:spPr>
          <a:xfrm>
            <a:off x="4196600" y="1138075"/>
            <a:ext cx="827470" cy="3662574"/>
          </a:xfrm>
          <a:prstGeom prst="rect">
            <a:avLst/>
          </a:prstGeom>
          <a:noFill/>
          <a:ln>
            <a:noFill/>
          </a:ln>
        </p:spPr>
      </p:pic>
      <p:sp>
        <p:nvSpPr>
          <p:cNvPr id="504" name="Google Shape;504;p45"/>
          <p:cNvSpPr/>
          <p:nvPr/>
        </p:nvSpPr>
        <p:spPr>
          <a:xfrm>
            <a:off x="4254263" y="2219350"/>
            <a:ext cx="556500" cy="5565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vs.</a:t>
            </a:r>
            <a:endParaRPr sz="18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6"/>
          <p:cNvSpPr/>
          <p:nvPr/>
        </p:nvSpPr>
        <p:spPr>
          <a:xfrm flipH="1">
            <a:off x="420100" y="1459825"/>
            <a:ext cx="3101100" cy="2262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txBox="1"/>
          <p:nvPr/>
        </p:nvSpPr>
        <p:spPr>
          <a:xfrm>
            <a:off x="4817825" y="3841175"/>
            <a:ext cx="3923400" cy="966900"/>
          </a:xfrm>
          <a:prstGeom prst="rect">
            <a:avLst/>
          </a:prstGeom>
          <a:solidFill>
            <a:srgbClr val="FFFFFF"/>
          </a:solidFill>
          <a:ln>
            <a:noFill/>
          </a:ln>
        </p:spPr>
        <p:txBody>
          <a:bodyPr anchorCtr="0" anchor="t" bIns="182875" lIns="91425" spcFirstLastPara="1" rIns="182875" wrap="square" tIns="91425">
            <a:noAutofit/>
          </a:bodyPr>
          <a:lstStyle/>
          <a:p>
            <a:pPr indent="-180340" lvl="0" marL="91440" rtl="0" algn="l">
              <a:spcBef>
                <a:spcPts val="0"/>
              </a:spcBef>
              <a:spcAft>
                <a:spcPts val="0"/>
              </a:spcAft>
              <a:buSzPts val="1400"/>
              <a:buFont typeface="Roboto"/>
              <a:buChar char="●"/>
            </a:pPr>
            <a:r>
              <a:rPr lang="en">
                <a:latin typeface="Roboto"/>
                <a:ea typeface="Roboto"/>
                <a:cs typeface="Roboto"/>
                <a:sym typeface="Roboto"/>
              </a:rPr>
              <a:t>Input data is unlabeled.</a:t>
            </a:r>
            <a:endParaRPr>
              <a:latin typeface="Roboto"/>
              <a:ea typeface="Roboto"/>
              <a:cs typeface="Roboto"/>
              <a:sym typeface="Roboto"/>
            </a:endParaRPr>
          </a:p>
          <a:p>
            <a:pPr indent="-180340" lvl="0" marL="91440" rtl="0" algn="l">
              <a:spcBef>
                <a:spcPts val="400"/>
              </a:spcBef>
              <a:spcAft>
                <a:spcPts val="0"/>
              </a:spcAft>
              <a:buSzPts val="1400"/>
              <a:buFont typeface="Roboto"/>
              <a:buChar char="●"/>
            </a:pPr>
            <a:r>
              <a:rPr lang="en">
                <a:latin typeface="Roboto"/>
                <a:ea typeface="Roboto"/>
                <a:cs typeface="Roboto"/>
                <a:sym typeface="Roboto"/>
              </a:rPr>
              <a:t>Uses just input datasets.</a:t>
            </a:r>
            <a:endParaRPr>
              <a:latin typeface="Roboto"/>
              <a:ea typeface="Roboto"/>
              <a:cs typeface="Roboto"/>
              <a:sym typeface="Roboto"/>
            </a:endParaRPr>
          </a:p>
          <a:p>
            <a:pPr indent="-180340" lvl="0" marL="91440" rtl="0" algn="l">
              <a:spcBef>
                <a:spcPts val="400"/>
              </a:spcBef>
              <a:spcAft>
                <a:spcPts val="400"/>
              </a:spcAft>
              <a:buSzPts val="1400"/>
              <a:buChar char="●"/>
            </a:pPr>
            <a:r>
              <a:rPr b="1" lang="en">
                <a:highlight>
                  <a:srgbClr val="FFFF00"/>
                </a:highlight>
                <a:latin typeface="Roboto"/>
                <a:ea typeface="Roboto"/>
                <a:cs typeface="Roboto"/>
                <a:sym typeface="Roboto"/>
              </a:rPr>
              <a:t>Goal:</a:t>
            </a:r>
            <a:r>
              <a:rPr b="1" lang="en">
                <a:latin typeface="Roboto"/>
                <a:ea typeface="Roboto"/>
                <a:cs typeface="Roboto"/>
                <a:sym typeface="Roboto"/>
              </a:rPr>
              <a:t> </a:t>
            </a:r>
            <a:r>
              <a:rPr lang="en">
                <a:latin typeface="Roboto"/>
                <a:ea typeface="Roboto"/>
                <a:cs typeface="Roboto"/>
                <a:sym typeface="Roboto"/>
              </a:rPr>
              <a:t>Determine patterns or grouping data.</a:t>
            </a:r>
            <a:endParaRPr>
              <a:latin typeface="Roboto"/>
              <a:ea typeface="Roboto"/>
              <a:cs typeface="Roboto"/>
              <a:sym typeface="Roboto"/>
            </a:endParaRPr>
          </a:p>
        </p:txBody>
      </p:sp>
      <p:sp>
        <p:nvSpPr>
          <p:cNvPr id="511" name="Google Shape;511;p46"/>
          <p:cNvSpPr/>
          <p:nvPr/>
        </p:nvSpPr>
        <p:spPr>
          <a:xfrm flipH="1">
            <a:off x="5228975" y="1459825"/>
            <a:ext cx="3101100" cy="22620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txBox="1"/>
          <p:nvPr/>
        </p:nvSpPr>
        <p:spPr>
          <a:xfrm>
            <a:off x="443650" y="3841163"/>
            <a:ext cx="3054000" cy="966900"/>
          </a:xfrm>
          <a:prstGeom prst="rect">
            <a:avLst/>
          </a:prstGeom>
          <a:solidFill>
            <a:srgbClr val="FFFFFF"/>
          </a:solidFill>
          <a:ln>
            <a:noFill/>
          </a:ln>
        </p:spPr>
        <p:txBody>
          <a:bodyPr anchorCtr="0" anchor="t" bIns="182875" lIns="91425" spcFirstLastPara="1" rIns="182875" wrap="square" tIns="91425">
            <a:noAutofit/>
          </a:bodyPr>
          <a:lstStyle/>
          <a:p>
            <a:pPr indent="-184150" lvl="0" marL="114300" rtl="0" algn="l">
              <a:spcBef>
                <a:spcPts val="0"/>
              </a:spcBef>
              <a:spcAft>
                <a:spcPts val="0"/>
              </a:spcAft>
              <a:buSzPts val="1400"/>
              <a:buFont typeface="Roboto"/>
              <a:buChar char="●"/>
            </a:pPr>
            <a:r>
              <a:rPr lang="en">
                <a:latin typeface="Roboto"/>
                <a:ea typeface="Roboto"/>
                <a:cs typeface="Roboto"/>
                <a:sym typeface="Roboto"/>
              </a:rPr>
              <a:t>Input data is labeled.</a:t>
            </a:r>
            <a:endParaRPr>
              <a:latin typeface="Roboto"/>
              <a:ea typeface="Roboto"/>
              <a:cs typeface="Roboto"/>
              <a:sym typeface="Roboto"/>
            </a:endParaRPr>
          </a:p>
          <a:p>
            <a:pPr indent="-184150" lvl="0" marL="114300" rtl="0" algn="l">
              <a:spcBef>
                <a:spcPts val="400"/>
              </a:spcBef>
              <a:spcAft>
                <a:spcPts val="0"/>
              </a:spcAft>
              <a:buSzPts val="1400"/>
              <a:buFont typeface="Roboto"/>
              <a:buChar char="●"/>
            </a:pPr>
            <a:r>
              <a:rPr lang="en">
                <a:latin typeface="Roboto"/>
                <a:ea typeface="Roboto"/>
                <a:cs typeface="Roboto"/>
                <a:sym typeface="Roboto"/>
              </a:rPr>
              <a:t>Uses training datasets.</a:t>
            </a:r>
            <a:endParaRPr>
              <a:latin typeface="Roboto"/>
              <a:ea typeface="Roboto"/>
              <a:cs typeface="Roboto"/>
              <a:sym typeface="Roboto"/>
            </a:endParaRPr>
          </a:p>
          <a:p>
            <a:pPr indent="-184150" lvl="0" marL="114300" rtl="0" algn="l">
              <a:spcBef>
                <a:spcPts val="400"/>
              </a:spcBef>
              <a:spcAft>
                <a:spcPts val="400"/>
              </a:spcAft>
              <a:buSzPts val="1400"/>
              <a:buChar char="●"/>
            </a:pPr>
            <a:r>
              <a:rPr b="1" lang="en">
                <a:highlight>
                  <a:srgbClr val="FFFF00"/>
                </a:highlight>
                <a:latin typeface="Roboto"/>
                <a:ea typeface="Roboto"/>
                <a:cs typeface="Roboto"/>
                <a:sym typeface="Roboto"/>
              </a:rPr>
              <a:t>Goal:</a:t>
            </a:r>
            <a:r>
              <a:rPr b="1" lang="en">
                <a:latin typeface="Roboto"/>
                <a:ea typeface="Roboto"/>
                <a:cs typeface="Roboto"/>
                <a:sym typeface="Roboto"/>
              </a:rPr>
              <a:t> </a:t>
            </a:r>
            <a:r>
              <a:rPr lang="en">
                <a:latin typeface="Roboto"/>
                <a:ea typeface="Roboto"/>
                <a:cs typeface="Roboto"/>
                <a:sym typeface="Roboto"/>
              </a:rPr>
              <a:t>Predict a class or value.</a:t>
            </a:r>
            <a:endParaRPr>
              <a:latin typeface="Roboto"/>
              <a:ea typeface="Roboto"/>
              <a:cs typeface="Roboto"/>
              <a:sym typeface="Roboto"/>
            </a:endParaRPr>
          </a:p>
        </p:txBody>
      </p:sp>
      <p:sp>
        <p:nvSpPr>
          <p:cNvPr id="513" name="Google Shape;513;p46"/>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Supervised vs. Unsupervised Learning</a:t>
            </a:r>
            <a:endParaRPr sz="2400">
              <a:latin typeface="Roboto Medium"/>
              <a:ea typeface="Roboto Medium"/>
              <a:cs typeface="Roboto Medium"/>
              <a:sym typeface="Roboto Medium"/>
            </a:endParaRPr>
          </a:p>
        </p:txBody>
      </p:sp>
      <p:pic>
        <p:nvPicPr>
          <p:cNvPr id="514" name="Google Shape;514;p46"/>
          <p:cNvPicPr preferRelativeResize="0"/>
          <p:nvPr/>
        </p:nvPicPr>
        <p:blipFill rotWithShape="1">
          <a:blip r:embed="rId3">
            <a:alphaModFix/>
          </a:blip>
          <a:srcRect b="0" l="4693" r="53252" t="16666"/>
          <a:stretch/>
        </p:blipFill>
        <p:spPr>
          <a:xfrm>
            <a:off x="773650" y="1528538"/>
            <a:ext cx="2394012" cy="2086412"/>
          </a:xfrm>
          <a:prstGeom prst="rect">
            <a:avLst/>
          </a:prstGeom>
          <a:noFill/>
          <a:ln>
            <a:noFill/>
          </a:ln>
        </p:spPr>
      </p:pic>
      <p:pic>
        <p:nvPicPr>
          <p:cNvPr id="515" name="Google Shape;515;p46"/>
          <p:cNvPicPr preferRelativeResize="0"/>
          <p:nvPr/>
        </p:nvPicPr>
        <p:blipFill rotWithShape="1">
          <a:blip r:embed="rId3">
            <a:alphaModFix/>
          </a:blip>
          <a:srcRect b="0" l="55830" r="4044" t="16666"/>
          <a:stretch/>
        </p:blipFill>
        <p:spPr>
          <a:xfrm>
            <a:off x="5512698" y="1528538"/>
            <a:ext cx="2284226" cy="2086412"/>
          </a:xfrm>
          <a:prstGeom prst="rect">
            <a:avLst/>
          </a:prstGeom>
          <a:noFill/>
          <a:ln>
            <a:noFill/>
          </a:ln>
        </p:spPr>
      </p:pic>
      <p:sp>
        <p:nvSpPr>
          <p:cNvPr id="516" name="Google Shape;516;p46"/>
          <p:cNvSpPr/>
          <p:nvPr/>
        </p:nvSpPr>
        <p:spPr>
          <a:xfrm>
            <a:off x="420088" y="851463"/>
            <a:ext cx="2343600" cy="489000"/>
          </a:xfrm>
          <a:prstGeom prst="roundRect">
            <a:avLst>
              <a:gd fmla="val 16667" name="adj"/>
            </a:avLst>
          </a:prstGeom>
          <a:solidFill>
            <a:srgbClr val="FF0000">
              <a:alpha val="549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Supervised Learning</a:t>
            </a:r>
            <a:endParaRPr>
              <a:latin typeface="Roboto"/>
              <a:ea typeface="Roboto"/>
              <a:cs typeface="Roboto"/>
              <a:sym typeface="Roboto"/>
            </a:endParaRPr>
          </a:p>
        </p:txBody>
      </p:sp>
      <p:sp>
        <p:nvSpPr>
          <p:cNvPr id="517" name="Google Shape;517;p46"/>
          <p:cNvSpPr/>
          <p:nvPr/>
        </p:nvSpPr>
        <p:spPr>
          <a:xfrm>
            <a:off x="5228965" y="851463"/>
            <a:ext cx="2343600" cy="489000"/>
          </a:xfrm>
          <a:prstGeom prst="roundRect">
            <a:avLst>
              <a:gd fmla="val 16667" name="adj"/>
            </a:avLst>
          </a:prstGeom>
          <a:solidFill>
            <a:srgbClr val="009193">
              <a:alpha val="62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Unsupervised Learning</a:t>
            </a:r>
            <a:endParaRPr>
              <a:latin typeface="Roboto"/>
              <a:ea typeface="Roboto"/>
              <a:cs typeface="Roboto"/>
              <a:sym typeface="Roboto"/>
            </a:endParaRPr>
          </a:p>
        </p:txBody>
      </p:sp>
      <p:pic>
        <p:nvPicPr>
          <p:cNvPr id="518" name="Google Shape;518;p46"/>
          <p:cNvPicPr preferRelativeResize="0"/>
          <p:nvPr/>
        </p:nvPicPr>
        <p:blipFill>
          <a:blip r:embed="rId4">
            <a:alphaModFix/>
          </a:blip>
          <a:stretch>
            <a:fillRect/>
          </a:stretch>
        </p:blipFill>
        <p:spPr>
          <a:xfrm>
            <a:off x="4196600" y="1138075"/>
            <a:ext cx="827470" cy="3662574"/>
          </a:xfrm>
          <a:prstGeom prst="rect">
            <a:avLst/>
          </a:prstGeom>
          <a:noFill/>
          <a:ln>
            <a:noFill/>
          </a:ln>
        </p:spPr>
      </p:pic>
      <p:sp>
        <p:nvSpPr>
          <p:cNvPr id="519" name="Google Shape;519;p46"/>
          <p:cNvSpPr/>
          <p:nvPr/>
        </p:nvSpPr>
        <p:spPr>
          <a:xfrm>
            <a:off x="4254263" y="2219350"/>
            <a:ext cx="556500" cy="5565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vs.</a:t>
            </a:r>
            <a:endParaRPr sz="1800">
              <a:solidFill>
                <a:srgbClr val="FFFFFF"/>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7"/>
          <p:cNvSpPr/>
          <p:nvPr/>
        </p:nvSpPr>
        <p:spPr>
          <a:xfrm>
            <a:off x="3903600" y="1169200"/>
            <a:ext cx="4778400" cy="2888100"/>
          </a:xfrm>
          <a:prstGeom prst="rect">
            <a:avLst/>
          </a:prstGeom>
          <a:solidFill>
            <a:srgbClr val="EFEFE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Supervised</a:t>
            </a:r>
            <a:r>
              <a:rPr lang="en" sz="2400">
                <a:latin typeface="Roboto Medium"/>
                <a:ea typeface="Roboto Medium"/>
                <a:cs typeface="Roboto Medium"/>
                <a:sym typeface="Roboto Medium"/>
              </a:rPr>
              <a:t> vs. Unsupervised Learning</a:t>
            </a:r>
            <a:endParaRPr sz="2400">
              <a:latin typeface="Roboto Medium"/>
              <a:ea typeface="Roboto Medium"/>
              <a:cs typeface="Roboto Medium"/>
              <a:sym typeface="Roboto Medium"/>
            </a:endParaRPr>
          </a:p>
        </p:txBody>
      </p:sp>
      <p:sp>
        <p:nvSpPr>
          <p:cNvPr id="526" name="Google Shape;526;p47"/>
          <p:cNvSpPr txBox="1"/>
          <p:nvPr/>
        </p:nvSpPr>
        <p:spPr>
          <a:xfrm>
            <a:off x="639100" y="1601750"/>
            <a:ext cx="2865600" cy="966900"/>
          </a:xfrm>
          <a:prstGeom prst="rect">
            <a:avLst/>
          </a:prstGeom>
          <a:solidFill>
            <a:srgbClr val="FFFFFF"/>
          </a:solidFill>
          <a:ln>
            <a:noFill/>
          </a:ln>
        </p:spPr>
        <p:txBody>
          <a:bodyPr anchorCtr="0" anchor="t" bIns="182875" lIns="91425" spcFirstLastPara="1" rIns="182875" wrap="square" tIns="0">
            <a:noAutofit/>
          </a:bodyPr>
          <a:lstStyle/>
          <a:p>
            <a:pPr indent="-180340" lvl="0" marL="91440" rtl="0" algn="l">
              <a:spcBef>
                <a:spcPts val="0"/>
              </a:spcBef>
              <a:spcAft>
                <a:spcPts val="0"/>
              </a:spcAft>
              <a:buSzPts val="1400"/>
              <a:buFont typeface="Roboto"/>
              <a:buChar char="●"/>
            </a:pPr>
            <a:r>
              <a:rPr lang="en">
                <a:latin typeface="Roboto"/>
                <a:ea typeface="Roboto"/>
                <a:cs typeface="Roboto"/>
                <a:sym typeface="Roboto"/>
              </a:rPr>
              <a:t>Is this person satisfied?</a:t>
            </a:r>
            <a:endParaRPr>
              <a:latin typeface="Roboto"/>
              <a:ea typeface="Roboto"/>
              <a:cs typeface="Roboto"/>
              <a:sym typeface="Roboto"/>
            </a:endParaRPr>
          </a:p>
          <a:p>
            <a:pPr indent="-180340" lvl="0" marL="91440" rtl="0" algn="l">
              <a:spcBef>
                <a:spcPts val="1000"/>
              </a:spcBef>
              <a:spcAft>
                <a:spcPts val="1000"/>
              </a:spcAft>
              <a:buSzPts val="1400"/>
              <a:buFont typeface="Roboto"/>
              <a:buChar char="●"/>
            </a:pPr>
            <a:r>
              <a:rPr lang="en">
                <a:latin typeface="Roboto"/>
                <a:ea typeface="Roboto"/>
                <a:cs typeface="Roboto"/>
                <a:sym typeface="Roboto"/>
              </a:rPr>
              <a:t>How much is this customer going to spend next month?</a:t>
            </a:r>
            <a:endParaRPr>
              <a:latin typeface="Roboto"/>
              <a:ea typeface="Roboto"/>
              <a:cs typeface="Roboto"/>
              <a:sym typeface="Roboto"/>
            </a:endParaRPr>
          </a:p>
        </p:txBody>
      </p:sp>
      <p:pic>
        <p:nvPicPr>
          <p:cNvPr id="527" name="Google Shape;527;p47"/>
          <p:cNvPicPr preferRelativeResize="0"/>
          <p:nvPr/>
        </p:nvPicPr>
        <p:blipFill rotWithShape="1">
          <a:blip r:embed="rId3">
            <a:alphaModFix/>
          </a:blip>
          <a:srcRect b="0" l="0" r="0" t="0"/>
          <a:stretch/>
        </p:blipFill>
        <p:spPr>
          <a:xfrm>
            <a:off x="4088368" y="1325379"/>
            <a:ext cx="1164163" cy="1207764"/>
          </a:xfrm>
          <a:prstGeom prst="rect">
            <a:avLst/>
          </a:prstGeom>
          <a:noFill/>
          <a:ln>
            <a:noFill/>
          </a:ln>
        </p:spPr>
      </p:pic>
      <p:pic>
        <p:nvPicPr>
          <p:cNvPr id="528" name="Google Shape;528;p47"/>
          <p:cNvPicPr preferRelativeResize="0"/>
          <p:nvPr/>
        </p:nvPicPr>
        <p:blipFill rotWithShape="1">
          <a:blip r:embed="rId4">
            <a:alphaModFix/>
          </a:blip>
          <a:srcRect b="0" l="0" r="0" t="0"/>
          <a:stretch/>
        </p:blipFill>
        <p:spPr>
          <a:xfrm>
            <a:off x="4088368" y="2657329"/>
            <a:ext cx="1164163" cy="1207764"/>
          </a:xfrm>
          <a:prstGeom prst="rect">
            <a:avLst/>
          </a:prstGeom>
          <a:noFill/>
          <a:ln>
            <a:noFill/>
          </a:ln>
        </p:spPr>
      </p:pic>
      <p:sp>
        <p:nvSpPr>
          <p:cNvPr id="529" name="Google Shape;529;p47"/>
          <p:cNvSpPr txBox="1"/>
          <p:nvPr/>
        </p:nvSpPr>
        <p:spPr>
          <a:xfrm>
            <a:off x="5457725" y="1333175"/>
            <a:ext cx="3054000" cy="2532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latin typeface="Roboto"/>
                <a:ea typeface="Roboto"/>
                <a:cs typeface="Roboto"/>
                <a:sym typeface="Roboto"/>
              </a:rPr>
              <a:t>Upbeat</a:t>
            </a:r>
            <a:r>
              <a:rPr b="1" lang="en">
                <a:latin typeface="Roboto"/>
                <a:ea typeface="Roboto"/>
                <a:cs typeface="Roboto"/>
                <a:sym typeface="Roboto"/>
              </a:rPr>
              <a:t> Millennial</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purchases Matcha tea drinks </a:t>
            </a:r>
            <a:br>
              <a:rPr lang="en">
                <a:latin typeface="Roboto"/>
                <a:ea typeface="Roboto"/>
                <a:cs typeface="Roboto"/>
                <a:sym typeface="Roboto"/>
              </a:rPr>
            </a:br>
            <a:r>
              <a:rPr lang="en">
                <a:latin typeface="Roboto"/>
                <a:ea typeface="Roboto"/>
                <a:cs typeface="Roboto"/>
                <a:sym typeface="Roboto"/>
              </a:rPr>
              <a:t>most often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Behaviors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Average purchase per month: </a:t>
            </a:r>
            <a:r>
              <a:rPr lang="en"/>
              <a:t>$</a:t>
            </a:r>
            <a:r>
              <a:rPr lang="en">
                <a:latin typeface="Roboto"/>
                <a:ea typeface="Roboto"/>
                <a:cs typeface="Roboto"/>
                <a:sym typeface="Roboto"/>
              </a:rPr>
              <a:t>64</a:t>
            </a:r>
            <a:r>
              <a:rPr lang="en">
                <a:latin typeface="Roboto"/>
                <a:ea typeface="Roboto"/>
                <a:cs typeface="Roboto"/>
                <a:sym typeface="Roboto"/>
              </a:rPr>
              <a:t>.32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Motivations</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most important factor in decision to purchase is knowing that the tea </a:t>
            </a:r>
            <a:br>
              <a:rPr lang="en">
                <a:latin typeface="Roboto"/>
                <a:ea typeface="Roboto"/>
                <a:cs typeface="Roboto"/>
                <a:sym typeface="Roboto"/>
              </a:rPr>
            </a:br>
            <a:r>
              <a:rPr lang="en">
                <a:latin typeface="Roboto"/>
                <a:ea typeface="Roboto"/>
                <a:cs typeface="Roboto"/>
                <a:sym typeface="Roboto"/>
              </a:rPr>
              <a:t>is sustainably sourced.</a:t>
            </a:r>
            <a:endParaRPr/>
          </a:p>
        </p:txBody>
      </p:sp>
      <p:sp>
        <p:nvSpPr>
          <p:cNvPr id="530" name="Google Shape;530;p47"/>
          <p:cNvSpPr/>
          <p:nvPr/>
        </p:nvSpPr>
        <p:spPr>
          <a:xfrm>
            <a:off x="486688" y="956563"/>
            <a:ext cx="2343600" cy="489000"/>
          </a:xfrm>
          <a:prstGeom prst="roundRect">
            <a:avLst>
              <a:gd fmla="val 16667" name="adj"/>
            </a:avLst>
          </a:prstGeom>
          <a:solidFill>
            <a:srgbClr val="FF0000">
              <a:alpha val="549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Supervised Learning</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Supervised</a:t>
            </a:r>
            <a:r>
              <a:rPr lang="en" sz="2400">
                <a:latin typeface="Roboto Medium"/>
                <a:ea typeface="Roboto Medium"/>
                <a:cs typeface="Roboto Medium"/>
                <a:sym typeface="Roboto Medium"/>
              </a:rPr>
              <a:t> vs. Unsupervised Learning</a:t>
            </a:r>
            <a:endParaRPr sz="2400">
              <a:latin typeface="Roboto Medium"/>
              <a:ea typeface="Roboto Medium"/>
              <a:cs typeface="Roboto Medium"/>
              <a:sym typeface="Roboto Medium"/>
            </a:endParaRPr>
          </a:p>
        </p:txBody>
      </p:sp>
      <p:sp>
        <p:nvSpPr>
          <p:cNvPr id="536" name="Google Shape;536;p48"/>
          <p:cNvSpPr txBox="1"/>
          <p:nvPr/>
        </p:nvSpPr>
        <p:spPr>
          <a:xfrm>
            <a:off x="486700" y="1576300"/>
            <a:ext cx="2216100" cy="966900"/>
          </a:xfrm>
          <a:prstGeom prst="rect">
            <a:avLst/>
          </a:prstGeom>
          <a:solidFill>
            <a:srgbClr val="FFFFFF"/>
          </a:solidFill>
          <a:ln>
            <a:noFill/>
          </a:ln>
        </p:spPr>
        <p:txBody>
          <a:bodyPr anchorCtr="0" anchor="t" bIns="182875" lIns="91425" spcFirstLastPara="1" rIns="182875" wrap="square" tIns="0">
            <a:noAutofit/>
          </a:bodyPr>
          <a:lstStyle/>
          <a:p>
            <a:pPr indent="0" lvl="0" marL="0" rtl="0" algn="l">
              <a:lnSpc>
                <a:spcPct val="115000"/>
              </a:lnSpc>
              <a:spcBef>
                <a:spcPts val="0"/>
              </a:spcBef>
              <a:spcAft>
                <a:spcPts val="1000"/>
              </a:spcAft>
              <a:buNone/>
            </a:pPr>
            <a:r>
              <a:rPr lang="en">
                <a:latin typeface="Roboto"/>
                <a:ea typeface="Roboto"/>
                <a:cs typeface="Roboto"/>
                <a:sym typeface="Roboto"/>
              </a:rPr>
              <a:t>How can I create an offer customized to customers?</a:t>
            </a:r>
            <a:endParaRPr>
              <a:latin typeface="Roboto"/>
              <a:ea typeface="Roboto"/>
              <a:cs typeface="Roboto"/>
              <a:sym typeface="Roboto"/>
            </a:endParaRPr>
          </a:p>
        </p:txBody>
      </p:sp>
      <p:sp>
        <p:nvSpPr>
          <p:cNvPr id="537" name="Google Shape;537;p48"/>
          <p:cNvSpPr/>
          <p:nvPr/>
        </p:nvSpPr>
        <p:spPr>
          <a:xfrm>
            <a:off x="486690" y="940588"/>
            <a:ext cx="2343600" cy="489000"/>
          </a:xfrm>
          <a:prstGeom prst="roundRect">
            <a:avLst>
              <a:gd fmla="val 16667" name="adj"/>
            </a:avLst>
          </a:prstGeom>
          <a:solidFill>
            <a:srgbClr val="009193">
              <a:alpha val="62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Unsupervised Learning</a:t>
            </a:r>
            <a:endParaRPr>
              <a:latin typeface="Roboto"/>
              <a:ea typeface="Roboto"/>
              <a:cs typeface="Roboto"/>
              <a:sym typeface="Roboto"/>
            </a:endParaRPr>
          </a:p>
        </p:txBody>
      </p:sp>
      <p:pic>
        <p:nvPicPr>
          <p:cNvPr id="538" name="Google Shape;538;p48"/>
          <p:cNvPicPr preferRelativeResize="0"/>
          <p:nvPr/>
        </p:nvPicPr>
        <p:blipFill>
          <a:blip r:embed="rId3">
            <a:alphaModFix/>
          </a:blip>
          <a:stretch>
            <a:fillRect/>
          </a:stretch>
        </p:blipFill>
        <p:spPr>
          <a:xfrm>
            <a:off x="2171500" y="1113350"/>
            <a:ext cx="7093824" cy="3528450"/>
          </a:xfrm>
          <a:prstGeom prst="rect">
            <a:avLst/>
          </a:prstGeom>
          <a:noFill/>
          <a:ln>
            <a:noFill/>
          </a:ln>
        </p:spPr>
      </p:pic>
      <p:graphicFrame>
        <p:nvGraphicFramePr>
          <p:cNvPr id="539" name="Google Shape;539;p48"/>
          <p:cNvGraphicFramePr/>
          <p:nvPr/>
        </p:nvGraphicFramePr>
        <p:xfrm>
          <a:off x="3329438" y="1728700"/>
          <a:ext cx="3000000" cy="3000000"/>
        </p:xfrm>
        <a:graphic>
          <a:graphicData uri="http://schemas.openxmlformats.org/drawingml/2006/table">
            <a:tbl>
              <a:tblPr>
                <a:noFill/>
                <a:tableStyleId>{2D8CC304-875A-4BC6-BEDF-4A9DFCC59C5A}</a:tableStyleId>
              </a:tblPr>
              <a:tblGrid>
                <a:gridCol w="1520875"/>
                <a:gridCol w="2928450"/>
              </a:tblGrid>
              <a:tr h="1653400">
                <a:tc rowSpan="2">
                  <a:txBody>
                    <a:bodyPr/>
                    <a:lstStyle/>
                    <a:p>
                      <a:pPr indent="0" lvl="0" marL="0" rtl="0" algn="l">
                        <a:lnSpc>
                          <a:spcPct val="100000"/>
                        </a:lnSpc>
                        <a:spcBef>
                          <a:spcPts val="0"/>
                        </a:spcBef>
                        <a:spcAft>
                          <a:spcPts val="300"/>
                        </a:spcAft>
                        <a:buNone/>
                      </a:pPr>
                      <a:r>
                        <a:t/>
                      </a:r>
                      <a:endParaRPr sz="2400">
                        <a:latin typeface="Roboto Light"/>
                        <a:ea typeface="Roboto Light"/>
                        <a:cs typeface="Roboto Light"/>
                        <a:sym typeface="Roboto Light"/>
                      </a:endParaRPr>
                    </a:p>
                  </a:txBody>
                  <a:tcPr marT="91425" marB="91425" marR="182875" marL="182875" anchor="ctr">
                    <a:lnT cap="flat" cmpd="sng" w="9525">
                      <a:solidFill>
                        <a:srgbClr val="000000"/>
                      </a:solidFill>
                      <a:prstDash val="solid"/>
                      <a:round/>
                      <a:headEnd len="sm" w="sm" type="none"/>
                      <a:tailEnd len="sm" w="sm" type="none"/>
                    </a:lnT>
                  </a:tcPr>
                </a:tc>
                <a:tc rowSpan="2">
                  <a:txBody>
                    <a:bodyPr/>
                    <a:lstStyle/>
                    <a:p>
                      <a:pPr indent="0" lvl="0" marL="0" rtl="0" algn="l">
                        <a:spcBef>
                          <a:spcPts val="0"/>
                        </a:spcBef>
                        <a:spcAft>
                          <a:spcPts val="0"/>
                        </a:spcAft>
                        <a:buNone/>
                      </a:pPr>
                      <a:r>
                        <a:rPr lang="en" sz="2000">
                          <a:latin typeface="Roboto Light"/>
                          <a:ea typeface="Roboto Light"/>
                          <a:cs typeface="Roboto Light"/>
                          <a:sym typeface="Roboto Light"/>
                        </a:rPr>
                        <a:t>Buy one Green Tea Smoothie, </a:t>
                      </a:r>
                      <a:r>
                        <a:rPr b="1" lang="en" sz="2000">
                          <a:solidFill>
                            <a:srgbClr val="AFCA54"/>
                          </a:solidFill>
                          <a:latin typeface="Roboto"/>
                          <a:ea typeface="Roboto"/>
                          <a:cs typeface="Roboto"/>
                          <a:sym typeface="Roboto"/>
                        </a:rPr>
                        <a:t>get one free</a:t>
                      </a:r>
                      <a:endParaRPr b="1" sz="2000">
                        <a:solidFill>
                          <a:srgbClr val="AFCA54"/>
                        </a:solidFill>
                        <a:latin typeface="Roboto"/>
                        <a:ea typeface="Roboto"/>
                        <a:cs typeface="Roboto"/>
                        <a:sym typeface="Roboto"/>
                      </a:endParaRPr>
                    </a:p>
                    <a:p>
                      <a:pPr indent="0" lvl="0" marL="0" rtl="0" algn="l">
                        <a:spcBef>
                          <a:spcPts val="1000"/>
                        </a:spcBef>
                        <a:spcAft>
                          <a:spcPts val="0"/>
                        </a:spcAft>
                        <a:buNone/>
                      </a:pPr>
                      <a:r>
                        <a:rPr b="1" lang="en" sz="1200">
                          <a:latin typeface="Roboto"/>
                          <a:ea typeface="Roboto"/>
                          <a:cs typeface="Roboto"/>
                          <a:sym typeface="Roboto"/>
                        </a:rPr>
                        <a:t>A great deal WITH great health benefits.</a:t>
                      </a:r>
                      <a:r>
                        <a:rPr lang="en" sz="1200">
                          <a:solidFill>
                            <a:srgbClr val="455560"/>
                          </a:solidFill>
                          <a:latin typeface="Roboto"/>
                          <a:ea typeface="Roboto"/>
                          <a:cs typeface="Roboto"/>
                          <a:sym typeface="Roboto"/>
                        </a:rPr>
                        <a:t> Green tea is known for the remarkable and essential health benefits that a daily cup can bring.</a:t>
                      </a:r>
                      <a:endParaRPr sz="1200">
                        <a:solidFill>
                          <a:srgbClr val="455560"/>
                        </a:solidFill>
                        <a:latin typeface="Roboto"/>
                        <a:ea typeface="Roboto"/>
                        <a:cs typeface="Roboto"/>
                        <a:sym typeface="Roboto"/>
                      </a:endParaRPr>
                    </a:p>
                    <a:p>
                      <a:pPr indent="0" lvl="0" marL="0" rtl="0" algn="l">
                        <a:spcBef>
                          <a:spcPts val="600"/>
                        </a:spcBef>
                        <a:spcAft>
                          <a:spcPts val="0"/>
                        </a:spcAft>
                        <a:buNone/>
                      </a:pPr>
                      <a:r>
                        <a:t/>
                      </a:r>
                      <a:endParaRPr sz="6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0" marB="91425" marR="182875" marL="182875" anchor="ctr">
                    <a:lnT cap="flat" cmpd="sng" w="9525">
                      <a:solidFill>
                        <a:srgbClr val="000000"/>
                      </a:solidFill>
                      <a:prstDash val="solid"/>
                      <a:round/>
                      <a:headEnd len="sm" w="sm" type="none"/>
                      <a:tailEnd len="sm" w="sm" type="none"/>
                    </a:lnT>
                  </a:tcPr>
                </a:tc>
              </a:tr>
              <a:tr h="722150">
                <a:tc vMerge="1"/>
                <a:tc vMerge="1"/>
              </a:tr>
            </a:tbl>
          </a:graphicData>
        </a:graphic>
      </p:graphicFrame>
      <p:sp>
        <p:nvSpPr>
          <p:cNvPr id="540" name="Google Shape;540;p48"/>
          <p:cNvSpPr/>
          <p:nvPr/>
        </p:nvSpPr>
        <p:spPr>
          <a:xfrm>
            <a:off x="5018388" y="3544150"/>
            <a:ext cx="1178400" cy="318600"/>
          </a:xfrm>
          <a:prstGeom prst="flowChartAlternateProcess">
            <a:avLst/>
          </a:prstGeom>
          <a:solidFill>
            <a:srgbClr val="AFCA5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Buy Now</a:t>
            </a:r>
            <a:endParaRPr>
              <a:solidFill>
                <a:srgbClr val="FFFFFF"/>
              </a:solidFill>
            </a:endParaRPr>
          </a:p>
        </p:txBody>
      </p:sp>
      <p:pic>
        <p:nvPicPr>
          <p:cNvPr id="541" name="Google Shape;541;p48"/>
          <p:cNvPicPr preferRelativeResize="0"/>
          <p:nvPr/>
        </p:nvPicPr>
        <p:blipFill rotWithShape="1">
          <a:blip r:embed="rId4">
            <a:alphaModFix/>
          </a:blip>
          <a:srcRect b="11295" l="14992" r="8863" t="3518"/>
          <a:stretch/>
        </p:blipFill>
        <p:spPr>
          <a:xfrm>
            <a:off x="3435450" y="1759186"/>
            <a:ext cx="1368980" cy="23145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545" name="Shape 545"/>
        <p:cNvGrpSpPr/>
        <p:nvPr/>
      </p:nvGrpSpPr>
      <p:grpSpPr>
        <a:xfrm>
          <a:off x="0" y="0"/>
          <a:ext cx="0" cy="0"/>
          <a:chOff x="0" y="0"/>
          <a:chExt cx="0" cy="0"/>
        </a:xfrm>
      </p:grpSpPr>
      <p:sp>
        <p:nvSpPr>
          <p:cNvPr id="546" name="Google Shape;546;p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Unsupervised Learning</a:t>
            </a:r>
            <a:endParaRPr/>
          </a:p>
        </p:txBody>
      </p:sp>
      <p:sp>
        <p:nvSpPr>
          <p:cNvPr id="547" name="Google Shape;547;p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Common uses of unsupervised learning:</a:t>
            </a:r>
            <a:endParaRPr/>
          </a:p>
        </p:txBody>
      </p:sp>
      <p:sp>
        <p:nvSpPr>
          <p:cNvPr id="548" name="Google Shape;548;p49"/>
          <p:cNvSpPr/>
          <p:nvPr/>
        </p:nvSpPr>
        <p:spPr>
          <a:xfrm>
            <a:off x="1352550" y="1378825"/>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9"/>
          <p:cNvSpPr txBox="1"/>
          <p:nvPr>
            <p:ph idx="1"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Grouping unlabeled data into distinct clusters (clustering).</a:t>
            </a:r>
            <a:endParaRPr>
              <a:latin typeface="Roboto"/>
              <a:ea typeface="Roboto"/>
              <a:cs typeface="Roboto"/>
              <a:sym typeface="Roboto"/>
            </a:endParaRPr>
          </a:p>
        </p:txBody>
      </p:sp>
      <p:sp>
        <p:nvSpPr>
          <p:cNvPr id="550" name="Google Shape;550;p49"/>
          <p:cNvSpPr/>
          <p:nvPr/>
        </p:nvSpPr>
        <p:spPr>
          <a:xfrm>
            <a:off x="1352550" y="2231136"/>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9"/>
          <p:cNvSpPr/>
          <p:nvPr/>
        </p:nvSpPr>
        <p:spPr>
          <a:xfrm>
            <a:off x="1352550" y="3073850"/>
            <a:ext cx="7517100" cy="621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txBox="1"/>
          <p:nvPr>
            <p:ph idx="2"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Detecting unusual data points in a dataset—i.e., anomaly detection.</a:t>
            </a:r>
            <a:endParaRPr>
              <a:latin typeface="Roboto"/>
              <a:ea typeface="Roboto"/>
              <a:cs typeface="Roboto"/>
              <a:sym typeface="Roboto"/>
            </a:endParaRPr>
          </a:p>
        </p:txBody>
      </p:sp>
      <p:sp>
        <p:nvSpPr>
          <p:cNvPr id="553" name="Google Shape;553;p49"/>
          <p:cNvSpPr txBox="1"/>
          <p:nvPr>
            <p:ph idx="3"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Reducing large datasets into smaller datasets while preserving most of the useful information (dimensionality reduction).</a:t>
            </a:r>
            <a:endParaRPr>
              <a:latin typeface="Roboto"/>
              <a:ea typeface="Roboto"/>
              <a:cs typeface="Roboto"/>
              <a:sym typeface="Roboto"/>
            </a:endParaRPr>
          </a:p>
        </p:txBody>
      </p:sp>
      <p:pic>
        <p:nvPicPr>
          <p:cNvPr id="554" name="Google Shape;554;p49"/>
          <p:cNvPicPr preferRelativeResize="0"/>
          <p:nvPr/>
        </p:nvPicPr>
        <p:blipFill rotWithShape="1">
          <a:blip r:embed="rId3">
            <a:alphaModFix/>
          </a:blip>
          <a:srcRect b="1765" l="0" r="0" t="1774"/>
          <a:stretch/>
        </p:blipFill>
        <p:spPr>
          <a:xfrm>
            <a:off x="429768" y="1402811"/>
            <a:ext cx="785567" cy="606900"/>
          </a:xfrm>
          <a:prstGeom prst="rect">
            <a:avLst/>
          </a:prstGeom>
          <a:noFill/>
          <a:ln>
            <a:noFill/>
          </a:ln>
        </p:spPr>
      </p:pic>
      <p:pic>
        <p:nvPicPr>
          <p:cNvPr id="555" name="Google Shape;555;p49"/>
          <p:cNvPicPr preferRelativeResize="0"/>
          <p:nvPr/>
        </p:nvPicPr>
        <p:blipFill rotWithShape="1">
          <a:blip r:embed="rId4">
            <a:alphaModFix/>
          </a:blip>
          <a:srcRect b="1765" l="0" r="0" t="1774"/>
          <a:stretch/>
        </p:blipFill>
        <p:spPr>
          <a:xfrm>
            <a:off x="429768" y="2227098"/>
            <a:ext cx="785566" cy="606900"/>
          </a:xfrm>
          <a:prstGeom prst="rect">
            <a:avLst/>
          </a:prstGeom>
          <a:noFill/>
          <a:ln>
            <a:noFill/>
          </a:ln>
        </p:spPr>
      </p:pic>
      <p:pic>
        <p:nvPicPr>
          <p:cNvPr id="556" name="Google Shape;556;p49"/>
          <p:cNvPicPr preferRelativeResize="0"/>
          <p:nvPr/>
        </p:nvPicPr>
        <p:blipFill rotWithShape="1">
          <a:blip r:embed="rId5">
            <a:alphaModFix/>
          </a:blip>
          <a:srcRect b="1765" l="0" r="0" t="1774"/>
          <a:stretch/>
        </p:blipFill>
        <p:spPr>
          <a:xfrm>
            <a:off x="429768" y="3082260"/>
            <a:ext cx="785567" cy="606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The Big Picture</a:t>
            </a:r>
            <a:endParaRPr/>
          </a:p>
        </p:txBody>
      </p:sp>
      <p:pic>
        <p:nvPicPr>
          <p:cNvPr id="313" name="Google Shape;313;p32"/>
          <p:cNvPicPr preferRelativeResize="0"/>
          <p:nvPr/>
        </p:nvPicPr>
        <p:blipFill>
          <a:blip r:embed="rId3">
            <a:alphaModFix/>
          </a:blip>
          <a:stretch>
            <a:fillRect/>
          </a:stretch>
        </p:blipFill>
        <p:spPr>
          <a:xfrm>
            <a:off x="0" y="1922169"/>
            <a:ext cx="9144001" cy="1910813"/>
          </a:xfrm>
          <a:prstGeom prst="rect">
            <a:avLst/>
          </a:prstGeom>
          <a:noFill/>
          <a:ln>
            <a:noFill/>
          </a:ln>
        </p:spPr>
      </p:pic>
      <p:sp>
        <p:nvSpPr>
          <p:cNvPr id="314" name="Google Shape;314;p32"/>
          <p:cNvSpPr/>
          <p:nvPr/>
        </p:nvSpPr>
        <p:spPr>
          <a:xfrm>
            <a:off x="33352" y="3044325"/>
            <a:ext cx="1745400" cy="1745400"/>
          </a:xfrm>
          <a:prstGeom prst="ellipse">
            <a:avLst/>
          </a:prstGeom>
          <a:gradFill>
            <a:gsLst>
              <a:gs pos="0">
                <a:srgbClr val="FFC982"/>
              </a:gs>
              <a:gs pos="100000">
                <a:srgbClr val="F58F09"/>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2"/>
          <p:cNvSpPr/>
          <p:nvPr/>
        </p:nvSpPr>
        <p:spPr>
          <a:xfrm>
            <a:off x="152984"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txBox="1"/>
          <p:nvPr/>
        </p:nvSpPr>
        <p:spPr>
          <a:xfrm>
            <a:off x="180975" y="3519275"/>
            <a:ext cx="14736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r>
              <a:rPr b="1" lang="en" sz="1000">
                <a:latin typeface="Roboto"/>
                <a:ea typeface="Roboto"/>
                <a:cs typeface="Roboto"/>
                <a:sym typeface="Roboto"/>
              </a:rPr>
              <a:t>Excel Unit</a:t>
            </a:r>
            <a:endParaRPr b="1" sz="1000">
              <a:latin typeface="Roboto"/>
              <a:ea typeface="Roboto"/>
              <a:cs typeface="Roboto"/>
              <a:sym typeface="Roboto"/>
            </a:endParaRPr>
          </a:p>
          <a:p>
            <a:pPr indent="0" lvl="0" marL="0" rtl="0" algn="ctr">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Excel</a:t>
            </a:r>
            <a:endParaRPr sz="1000">
              <a:latin typeface="Roboto"/>
              <a:ea typeface="Roboto"/>
              <a:cs typeface="Roboto"/>
              <a:sym typeface="Roboto"/>
            </a:endParaRPr>
          </a:p>
          <a:p>
            <a:pPr indent="0" lvl="0" marL="0" rtl="0" algn="ctr">
              <a:lnSpc>
                <a:spcPct val="100000"/>
              </a:lnSpc>
              <a:spcBef>
                <a:spcPts val="200"/>
              </a:spcBef>
              <a:spcAft>
                <a:spcPts val="0"/>
              </a:spcAft>
              <a:buClr>
                <a:srgbClr val="000000"/>
              </a:buClr>
              <a:buSzPts val="1100"/>
              <a:buFont typeface="Arial"/>
              <a:buNone/>
            </a:pPr>
            <a:r>
              <a:rPr lang="en" sz="1000">
                <a:latin typeface="Roboto"/>
                <a:ea typeface="Roboto"/>
                <a:cs typeface="Roboto"/>
                <a:sym typeface="Roboto"/>
              </a:rPr>
              <a:t>VBA</a:t>
            </a:r>
            <a:endParaRPr sz="1000">
              <a:latin typeface="Roboto"/>
              <a:ea typeface="Roboto"/>
              <a:cs typeface="Roboto"/>
              <a:sym typeface="Roboto"/>
            </a:endParaRPr>
          </a:p>
          <a:p>
            <a:pPr indent="0" lvl="0" marL="0" rtl="0" algn="ctr">
              <a:lnSpc>
                <a:spcPct val="100000"/>
              </a:lnSpc>
              <a:spcBef>
                <a:spcPts val="200"/>
              </a:spcBef>
              <a:spcAft>
                <a:spcPts val="200"/>
              </a:spcAft>
              <a:buClr>
                <a:srgbClr val="000000"/>
              </a:buClr>
              <a:buSzPts val="1100"/>
              <a:buFont typeface="Arial"/>
              <a:buNone/>
            </a:pPr>
            <a:r>
              <a:rPr b="1" i="1" lang="en" sz="1000">
                <a:solidFill>
                  <a:schemeClr val="accent1"/>
                </a:solidFill>
                <a:latin typeface="Roboto"/>
                <a:ea typeface="Roboto"/>
                <a:cs typeface="Roboto"/>
                <a:sym typeface="Roboto"/>
              </a:rPr>
              <a:t>Unit Assessment</a:t>
            </a:r>
            <a:endParaRPr b="1" i="1" sz="1000">
              <a:solidFill>
                <a:schemeClr val="accent1"/>
              </a:solidFill>
              <a:latin typeface="Roboto"/>
              <a:ea typeface="Roboto"/>
              <a:cs typeface="Roboto"/>
              <a:sym typeface="Roboto"/>
            </a:endParaRPr>
          </a:p>
        </p:txBody>
      </p:sp>
      <p:cxnSp>
        <p:nvCxnSpPr>
          <p:cNvPr id="317" name="Google Shape;317;p32"/>
          <p:cNvCxnSpPr/>
          <p:nvPr/>
        </p:nvCxnSpPr>
        <p:spPr>
          <a:xfrm>
            <a:off x="896112" y="1981774"/>
            <a:ext cx="0" cy="1486800"/>
          </a:xfrm>
          <a:prstGeom prst="straightConnector1">
            <a:avLst/>
          </a:prstGeom>
          <a:noFill/>
          <a:ln cap="flat" cmpd="sng" w="19050">
            <a:solidFill>
              <a:srgbClr val="FFAB40"/>
            </a:solidFill>
            <a:prstDash val="solid"/>
            <a:round/>
            <a:headEnd len="med" w="med" type="none"/>
            <a:tailEnd len="med" w="med" type="oval"/>
          </a:ln>
        </p:spPr>
      </p:cxnSp>
      <p:grpSp>
        <p:nvGrpSpPr>
          <p:cNvPr id="318" name="Google Shape;318;p32"/>
          <p:cNvGrpSpPr/>
          <p:nvPr/>
        </p:nvGrpSpPr>
        <p:grpSpPr>
          <a:xfrm>
            <a:off x="666425" y="1684475"/>
            <a:ext cx="470100" cy="739050"/>
            <a:chOff x="1550100" y="1133325"/>
            <a:chExt cx="470100" cy="739050"/>
          </a:xfrm>
        </p:grpSpPr>
        <p:sp>
          <p:nvSpPr>
            <p:cNvPr id="319" name="Google Shape;319;p32"/>
            <p:cNvSpPr/>
            <p:nvPr/>
          </p:nvSpPr>
          <p:spPr>
            <a:xfrm flipH="1" rot="10800000">
              <a:off x="1566875" y="1461975"/>
              <a:ext cx="428700" cy="410400"/>
            </a:xfrm>
            <a:prstGeom prst="triangle">
              <a:avLst>
                <a:gd fmla="val 50000" name="adj"/>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a:off x="1550100" y="1133325"/>
              <a:ext cx="470100" cy="470100"/>
            </a:xfrm>
            <a:prstGeom prst="ellipse">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a:off x="1617147" y="1200374"/>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01</a:t>
              </a:r>
              <a:endParaRPr/>
            </a:p>
          </p:txBody>
        </p:sp>
      </p:grpSp>
      <p:sp>
        <p:nvSpPr>
          <p:cNvPr id="322" name="Google Shape;322;p32"/>
          <p:cNvSpPr/>
          <p:nvPr/>
        </p:nvSpPr>
        <p:spPr>
          <a:xfrm>
            <a:off x="1489152" y="7838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a:off x="1608709" y="9033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Python Unit</a:t>
            </a:r>
            <a:endParaRPr b="1"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Python</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Pandas</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Matplotlib</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APIs</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Unit Assessment</a:t>
            </a:r>
            <a:endParaRPr b="1" sz="1000">
              <a:solidFill>
                <a:schemeClr val="accent3"/>
              </a:solidFill>
              <a:latin typeface="Roboto"/>
              <a:ea typeface="Roboto"/>
              <a:cs typeface="Roboto"/>
              <a:sym typeface="Roboto"/>
            </a:endParaRPr>
          </a:p>
        </p:txBody>
      </p:sp>
      <p:sp>
        <p:nvSpPr>
          <p:cNvPr id="324" name="Google Shape;324;p32"/>
          <p:cNvSpPr/>
          <p:nvPr/>
        </p:nvSpPr>
        <p:spPr>
          <a:xfrm flipH="1" rot="10800000">
            <a:off x="2139000" y="268430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2"/>
          <p:cNvSpPr/>
          <p:nvPr/>
        </p:nvSpPr>
        <p:spPr>
          <a:xfrm>
            <a:off x="2122225" y="235565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2"/>
          <p:cNvSpPr/>
          <p:nvPr/>
        </p:nvSpPr>
        <p:spPr>
          <a:xfrm>
            <a:off x="2189272" y="242269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02</a:t>
            </a:r>
            <a:endParaRPr>
              <a:solidFill>
                <a:schemeClr val="accent3"/>
              </a:solidFill>
            </a:endParaRPr>
          </a:p>
        </p:txBody>
      </p:sp>
      <p:sp>
        <p:nvSpPr>
          <p:cNvPr id="327" name="Google Shape;327;p32"/>
          <p:cNvSpPr/>
          <p:nvPr/>
        </p:nvSpPr>
        <p:spPr>
          <a:xfrm>
            <a:off x="2954090" y="30443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p:nvPr/>
        </p:nvSpPr>
        <p:spPr>
          <a:xfrm>
            <a:off x="3073722"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txBox="1"/>
          <p:nvPr/>
        </p:nvSpPr>
        <p:spPr>
          <a:xfrm>
            <a:off x="3069050" y="3519500"/>
            <a:ext cx="15063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Databases Unit</a:t>
            </a:r>
            <a:endParaRPr b="1"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ETL </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SQLite</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cxnSp>
        <p:nvCxnSpPr>
          <p:cNvPr id="330" name="Google Shape;330;p32"/>
          <p:cNvCxnSpPr/>
          <p:nvPr/>
        </p:nvCxnSpPr>
        <p:spPr>
          <a:xfrm>
            <a:off x="3822192" y="1981774"/>
            <a:ext cx="0" cy="1486800"/>
          </a:xfrm>
          <a:prstGeom prst="straightConnector1">
            <a:avLst/>
          </a:prstGeom>
          <a:noFill/>
          <a:ln cap="flat" cmpd="sng" w="19050">
            <a:solidFill>
              <a:schemeClr val="accent3"/>
            </a:solidFill>
            <a:prstDash val="solid"/>
            <a:round/>
            <a:headEnd len="med" w="med" type="none"/>
            <a:tailEnd len="med" w="med" type="oval"/>
          </a:ln>
        </p:spPr>
      </p:cxnSp>
      <p:sp>
        <p:nvSpPr>
          <p:cNvPr id="331" name="Google Shape;331;p32"/>
          <p:cNvSpPr/>
          <p:nvPr/>
        </p:nvSpPr>
        <p:spPr>
          <a:xfrm flipH="1" rot="10800000">
            <a:off x="3603938" y="2013125"/>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3587163" y="1684475"/>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3654209" y="1751524"/>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03</a:t>
            </a:r>
            <a:endParaRPr>
              <a:solidFill>
                <a:schemeClr val="accent3"/>
              </a:solidFill>
            </a:endParaRPr>
          </a:p>
        </p:txBody>
      </p:sp>
      <p:sp>
        <p:nvSpPr>
          <p:cNvPr id="334" name="Google Shape;334;p32"/>
          <p:cNvSpPr/>
          <p:nvPr/>
        </p:nvSpPr>
        <p:spPr>
          <a:xfrm>
            <a:off x="4428177" y="7984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a:off x="4547734" y="9179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Visualization Unit</a:t>
            </a:r>
            <a:endParaRPr b="1"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Web Scraping</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Plotly</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Leaflet</a:t>
            </a:r>
            <a:endParaRPr sz="1000">
              <a:solidFill>
                <a:schemeClr val="accent3"/>
              </a:solidFill>
              <a:latin typeface="Roboto"/>
              <a:ea typeface="Roboto"/>
              <a:cs typeface="Roboto"/>
              <a:sym typeface="Roboto"/>
            </a:endParaRPr>
          </a:p>
          <a:p>
            <a:pPr indent="0" lvl="0" marL="0" rtl="0" algn="ctr">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Tableau</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sp>
        <p:nvSpPr>
          <p:cNvPr id="336" name="Google Shape;336;p32"/>
          <p:cNvSpPr/>
          <p:nvPr/>
        </p:nvSpPr>
        <p:spPr>
          <a:xfrm flipH="1" rot="10800000">
            <a:off x="5078025" y="269890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5061250" y="237025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5128297" y="243729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04</a:t>
            </a:r>
            <a:endParaRPr>
              <a:solidFill>
                <a:schemeClr val="accent3"/>
              </a:solidFill>
            </a:endParaRPr>
          </a:p>
        </p:txBody>
      </p:sp>
      <p:sp>
        <p:nvSpPr>
          <p:cNvPr id="339" name="Google Shape;339;p32"/>
          <p:cNvSpPr/>
          <p:nvPr/>
        </p:nvSpPr>
        <p:spPr>
          <a:xfrm>
            <a:off x="5893115" y="305892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6012747" y="31786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txBox="1"/>
          <p:nvPr/>
        </p:nvSpPr>
        <p:spPr>
          <a:xfrm>
            <a:off x="6008075" y="3519500"/>
            <a:ext cx="1506300" cy="1004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solidFill>
                  <a:schemeClr val="accent3"/>
                </a:solidFill>
                <a:latin typeface="Roboto"/>
                <a:ea typeface="Roboto"/>
                <a:cs typeface="Roboto"/>
                <a:sym typeface="Roboto"/>
              </a:rPr>
              <a:t>Advanced Topics Unit </a:t>
            </a:r>
            <a:endParaRPr b="1"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R—Stats</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Big Data—AWS</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0"/>
              </a:spcAft>
              <a:buClr>
                <a:schemeClr val="dk1"/>
              </a:buClr>
              <a:buSzPts val="1100"/>
              <a:buFont typeface="Arial"/>
              <a:buNone/>
            </a:pPr>
            <a:r>
              <a:rPr lang="en" sz="1000">
                <a:solidFill>
                  <a:schemeClr val="accent3"/>
                </a:solidFill>
                <a:latin typeface="Roboto"/>
                <a:ea typeface="Roboto"/>
                <a:cs typeface="Roboto"/>
                <a:sym typeface="Roboto"/>
              </a:rPr>
              <a:t>Machine Learning</a:t>
            </a:r>
            <a:endParaRPr sz="1000">
              <a:solidFill>
                <a:schemeClr val="accent3"/>
              </a:solidFill>
              <a:latin typeface="Roboto"/>
              <a:ea typeface="Roboto"/>
              <a:cs typeface="Roboto"/>
              <a:sym typeface="Roboto"/>
            </a:endParaRPr>
          </a:p>
          <a:p>
            <a:pPr indent="0" lvl="0" marL="0" rtl="0" algn="ctr">
              <a:lnSpc>
                <a:spcPct val="100000"/>
              </a:lnSpc>
              <a:spcBef>
                <a:spcPts val="200"/>
              </a:spcBef>
              <a:spcAft>
                <a:spcPts val="200"/>
              </a:spcAft>
              <a:buNone/>
            </a:pPr>
            <a:r>
              <a:rPr b="1" i="1" lang="en" sz="1000">
                <a:solidFill>
                  <a:schemeClr val="accent3"/>
                </a:solidFill>
                <a:latin typeface="Roboto"/>
                <a:ea typeface="Roboto"/>
                <a:cs typeface="Roboto"/>
                <a:sym typeface="Roboto"/>
              </a:rPr>
              <a:t>Unit Assessment</a:t>
            </a:r>
            <a:endParaRPr b="1" i="1" sz="1000">
              <a:solidFill>
                <a:schemeClr val="accent3"/>
              </a:solidFill>
              <a:latin typeface="Roboto"/>
              <a:ea typeface="Roboto"/>
              <a:cs typeface="Roboto"/>
              <a:sym typeface="Roboto"/>
            </a:endParaRPr>
          </a:p>
        </p:txBody>
      </p:sp>
      <p:cxnSp>
        <p:nvCxnSpPr>
          <p:cNvPr id="342" name="Google Shape;342;p32"/>
          <p:cNvCxnSpPr/>
          <p:nvPr/>
        </p:nvCxnSpPr>
        <p:spPr>
          <a:xfrm>
            <a:off x="6757323" y="1981774"/>
            <a:ext cx="0" cy="1486800"/>
          </a:xfrm>
          <a:prstGeom prst="straightConnector1">
            <a:avLst/>
          </a:prstGeom>
          <a:noFill/>
          <a:ln cap="flat" cmpd="sng" w="19050">
            <a:solidFill>
              <a:schemeClr val="accent3"/>
            </a:solidFill>
            <a:prstDash val="solid"/>
            <a:round/>
            <a:headEnd len="med" w="med" type="none"/>
            <a:tailEnd len="med" w="med" type="oval"/>
          </a:ln>
        </p:spPr>
      </p:cxnSp>
      <p:sp>
        <p:nvSpPr>
          <p:cNvPr id="343" name="Google Shape;343;p32"/>
          <p:cNvSpPr/>
          <p:nvPr/>
        </p:nvSpPr>
        <p:spPr>
          <a:xfrm flipH="1" rot="10800000">
            <a:off x="6542963" y="2027725"/>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a:off x="6526188" y="1699075"/>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6593234" y="1766124"/>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05</a:t>
            </a:r>
            <a:endParaRPr>
              <a:solidFill>
                <a:schemeClr val="accent3"/>
              </a:solidFill>
            </a:endParaRPr>
          </a:p>
        </p:txBody>
      </p:sp>
      <p:sp>
        <p:nvSpPr>
          <p:cNvPr id="346" name="Google Shape;346;p32"/>
          <p:cNvSpPr/>
          <p:nvPr/>
        </p:nvSpPr>
        <p:spPr>
          <a:xfrm>
            <a:off x="7341077" y="778675"/>
            <a:ext cx="1745400" cy="1745400"/>
          </a:xfrm>
          <a:prstGeom prst="ellipse">
            <a:avLst/>
          </a:prstGeom>
          <a:gradFill>
            <a:gsLst>
              <a:gs pos="0">
                <a:srgbClr val="F2F2F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7460634" y="89823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accent3"/>
                </a:solidFill>
                <a:latin typeface="Roboto"/>
                <a:ea typeface="Roboto"/>
                <a:cs typeface="Roboto"/>
                <a:sym typeface="Roboto"/>
              </a:rPr>
              <a:t>Final Project</a:t>
            </a:r>
            <a:endParaRPr b="1" sz="1000">
              <a:solidFill>
                <a:schemeClr val="accent3"/>
              </a:solidFill>
              <a:latin typeface="Roboto"/>
              <a:ea typeface="Roboto"/>
              <a:cs typeface="Roboto"/>
              <a:sym typeface="Roboto"/>
            </a:endParaRPr>
          </a:p>
          <a:p>
            <a:pPr indent="0" lvl="0" marL="0" rtl="0" algn="ctr">
              <a:spcBef>
                <a:spcPts val="200"/>
              </a:spcBef>
              <a:spcAft>
                <a:spcPts val="0"/>
              </a:spcAft>
              <a:buNone/>
            </a:pPr>
            <a:r>
              <a:rPr lang="en" sz="1000">
                <a:solidFill>
                  <a:schemeClr val="accent3"/>
                </a:solidFill>
                <a:latin typeface="Roboto"/>
                <a:ea typeface="Roboto"/>
                <a:cs typeface="Roboto"/>
                <a:sym typeface="Roboto"/>
              </a:rPr>
              <a:t>Project Design</a:t>
            </a:r>
            <a:endParaRPr sz="1000">
              <a:solidFill>
                <a:schemeClr val="accent3"/>
              </a:solidFill>
              <a:latin typeface="Roboto"/>
              <a:ea typeface="Roboto"/>
              <a:cs typeface="Roboto"/>
              <a:sym typeface="Roboto"/>
            </a:endParaRPr>
          </a:p>
          <a:p>
            <a:pPr indent="0" lvl="0" marL="0" rtl="0" algn="ctr">
              <a:spcBef>
                <a:spcPts val="200"/>
              </a:spcBef>
              <a:spcAft>
                <a:spcPts val="0"/>
              </a:spcAft>
              <a:buNone/>
            </a:pPr>
            <a:r>
              <a:rPr lang="en" sz="1000">
                <a:solidFill>
                  <a:schemeClr val="accent3"/>
                </a:solidFill>
                <a:latin typeface="Roboto"/>
                <a:ea typeface="Roboto"/>
                <a:cs typeface="Roboto"/>
                <a:sym typeface="Roboto"/>
              </a:rPr>
              <a:t>Train Model &amp; Build Database</a:t>
            </a:r>
            <a:endParaRPr sz="1000">
              <a:solidFill>
                <a:schemeClr val="accent3"/>
              </a:solidFill>
              <a:latin typeface="Roboto"/>
              <a:ea typeface="Roboto"/>
              <a:cs typeface="Roboto"/>
              <a:sym typeface="Roboto"/>
            </a:endParaRPr>
          </a:p>
          <a:p>
            <a:pPr indent="0" lvl="0" marL="0" rtl="0" algn="ctr">
              <a:spcBef>
                <a:spcPts val="200"/>
              </a:spcBef>
              <a:spcAft>
                <a:spcPts val="200"/>
              </a:spcAft>
              <a:buNone/>
            </a:pPr>
            <a:r>
              <a:rPr b="1" i="1" lang="en" sz="1000">
                <a:solidFill>
                  <a:schemeClr val="accent3"/>
                </a:solidFill>
                <a:latin typeface="Roboto"/>
                <a:ea typeface="Roboto"/>
                <a:cs typeface="Roboto"/>
                <a:sym typeface="Roboto"/>
              </a:rPr>
              <a:t>Dashboards</a:t>
            </a:r>
            <a:br>
              <a:rPr b="1" i="1" lang="en" sz="1000">
                <a:solidFill>
                  <a:schemeClr val="accent3"/>
                </a:solidFill>
                <a:latin typeface="Roboto"/>
                <a:ea typeface="Roboto"/>
                <a:cs typeface="Roboto"/>
                <a:sym typeface="Roboto"/>
              </a:rPr>
            </a:br>
            <a:r>
              <a:rPr b="1" i="1" lang="en" sz="1000">
                <a:solidFill>
                  <a:schemeClr val="accent3"/>
                </a:solidFill>
                <a:latin typeface="Roboto"/>
                <a:ea typeface="Roboto"/>
                <a:cs typeface="Roboto"/>
                <a:sym typeface="Roboto"/>
              </a:rPr>
              <a:t>Presentation</a:t>
            </a:r>
            <a:endParaRPr b="1" i="1" sz="1000">
              <a:solidFill>
                <a:schemeClr val="accent3"/>
              </a:solidFill>
              <a:latin typeface="Roboto"/>
              <a:ea typeface="Roboto"/>
              <a:cs typeface="Roboto"/>
              <a:sym typeface="Roboto"/>
            </a:endParaRPr>
          </a:p>
        </p:txBody>
      </p:sp>
      <p:sp>
        <p:nvSpPr>
          <p:cNvPr id="348" name="Google Shape;348;p32"/>
          <p:cNvSpPr/>
          <p:nvPr/>
        </p:nvSpPr>
        <p:spPr>
          <a:xfrm flipH="1" rot="10800000">
            <a:off x="7990925" y="2679150"/>
            <a:ext cx="428700" cy="4104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7974150" y="2350500"/>
            <a:ext cx="470100" cy="470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8041197" y="2417549"/>
            <a:ext cx="336000" cy="336000"/>
          </a:xfrm>
          <a:prstGeom prst="ellipse">
            <a:avLst/>
          </a:prstGeom>
          <a:solidFill>
            <a:srgbClr val="FFFFFF"/>
          </a:solidFill>
          <a:ln cap="flat" cmpd="sng" w="9525">
            <a:solidFill>
              <a:schemeClr val="accent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solidFill>
                  <a:schemeClr val="accent3"/>
                </a:solidFill>
              </a:rPr>
              <a:t>06</a:t>
            </a:r>
            <a:endParaRPr>
              <a:solidFill>
                <a:schemeClr val="accent3"/>
              </a:solidFill>
            </a:endParaRPr>
          </a:p>
        </p:txBody>
      </p:sp>
      <p:sp>
        <p:nvSpPr>
          <p:cNvPr id="351" name="Google Shape;351;p32"/>
          <p:cNvSpPr/>
          <p:nvPr/>
        </p:nvSpPr>
        <p:spPr>
          <a:xfrm>
            <a:off x="1489152" y="783825"/>
            <a:ext cx="1745400" cy="1745400"/>
          </a:xfrm>
          <a:prstGeom prst="ellipse">
            <a:avLst/>
          </a:prstGeom>
          <a:gradFill>
            <a:gsLst>
              <a:gs pos="0">
                <a:srgbClr val="F5FF83"/>
              </a:gs>
              <a:gs pos="100000">
                <a:srgbClr val="FFD96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1608709" y="9033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000000"/>
                </a:solidFill>
                <a:latin typeface="Roboto"/>
                <a:ea typeface="Roboto"/>
                <a:cs typeface="Roboto"/>
                <a:sym typeface="Roboto"/>
              </a:rPr>
              <a:t>Python Unit</a:t>
            </a:r>
            <a:endParaRPr b="1"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Python</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Pandas</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Matplotlib</a:t>
            </a:r>
            <a:endParaRPr sz="1000">
              <a:solidFill>
                <a:srgbClr val="000000"/>
              </a:solidFill>
              <a:latin typeface="Roboto"/>
              <a:ea typeface="Roboto"/>
              <a:cs typeface="Roboto"/>
              <a:sym typeface="Roboto"/>
            </a:endParaRPr>
          </a:p>
          <a:p>
            <a:pPr indent="0" lvl="0" marL="0" rtl="0" algn="ctr">
              <a:spcBef>
                <a:spcPts val="300"/>
              </a:spcBef>
              <a:spcAft>
                <a:spcPts val="0"/>
              </a:spcAft>
              <a:buClr>
                <a:srgbClr val="000000"/>
              </a:buClr>
              <a:buSzPts val="1100"/>
              <a:buFont typeface="Arial"/>
              <a:buNone/>
            </a:pPr>
            <a:r>
              <a:rPr lang="en" sz="1000">
                <a:solidFill>
                  <a:srgbClr val="000000"/>
                </a:solidFill>
                <a:latin typeface="Roboto"/>
                <a:ea typeface="Roboto"/>
                <a:cs typeface="Roboto"/>
                <a:sym typeface="Roboto"/>
              </a:rPr>
              <a:t>APIs</a:t>
            </a:r>
            <a:endParaRPr sz="1000">
              <a:solidFill>
                <a:srgbClr val="000000"/>
              </a:solidFill>
              <a:latin typeface="Roboto"/>
              <a:ea typeface="Roboto"/>
              <a:cs typeface="Roboto"/>
              <a:sym typeface="Roboto"/>
            </a:endParaRPr>
          </a:p>
          <a:p>
            <a:pPr indent="0" lvl="0" marL="0" rtl="0" algn="ctr">
              <a:spcBef>
                <a:spcPts val="300"/>
              </a:spcBef>
              <a:spcAft>
                <a:spcPts val="300"/>
              </a:spcAft>
              <a:buNone/>
            </a:pPr>
            <a:r>
              <a:rPr b="1" i="1" lang="en" sz="1000">
                <a:solidFill>
                  <a:srgbClr val="D9AD29"/>
                </a:solidFill>
                <a:latin typeface="Roboto"/>
                <a:ea typeface="Roboto"/>
                <a:cs typeface="Roboto"/>
                <a:sym typeface="Roboto"/>
              </a:rPr>
              <a:t>Unit Assessment</a:t>
            </a:r>
            <a:endParaRPr b="1" sz="1000">
              <a:solidFill>
                <a:srgbClr val="D9AD29"/>
              </a:solidFill>
              <a:latin typeface="Roboto"/>
              <a:ea typeface="Roboto"/>
              <a:cs typeface="Roboto"/>
              <a:sym typeface="Roboto"/>
            </a:endParaRPr>
          </a:p>
        </p:txBody>
      </p:sp>
      <p:sp>
        <p:nvSpPr>
          <p:cNvPr id="353" name="Google Shape;353;p32"/>
          <p:cNvSpPr/>
          <p:nvPr/>
        </p:nvSpPr>
        <p:spPr>
          <a:xfrm flipH="1" rot="10800000">
            <a:off x="2139000" y="2684300"/>
            <a:ext cx="428700" cy="410400"/>
          </a:xfrm>
          <a:prstGeom prst="triangle">
            <a:avLst>
              <a:gd fmla="val 50000" name="adj"/>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2122225" y="2355650"/>
            <a:ext cx="470100" cy="4701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2189272" y="2422699"/>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02</a:t>
            </a:r>
            <a:endParaRPr/>
          </a:p>
        </p:txBody>
      </p:sp>
      <p:sp>
        <p:nvSpPr>
          <p:cNvPr id="356" name="Google Shape;356;p32"/>
          <p:cNvSpPr/>
          <p:nvPr/>
        </p:nvSpPr>
        <p:spPr>
          <a:xfrm>
            <a:off x="4428177" y="798425"/>
            <a:ext cx="1745400" cy="1745400"/>
          </a:xfrm>
          <a:prstGeom prst="ellipse">
            <a:avLst/>
          </a:prstGeom>
          <a:gradFill>
            <a:gsLst>
              <a:gs pos="0">
                <a:srgbClr val="00FFFF"/>
              </a:gs>
              <a:gs pos="100000">
                <a:srgbClr val="3D85C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4547734" y="917987"/>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b="1" lang="en" sz="1000">
                <a:solidFill>
                  <a:schemeClr val="dk1"/>
                </a:solidFill>
                <a:latin typeface="Roboto"/>
                <a:ea typeface="Roboto"/>
                <a:cs typeface="Roboto"/>
                <a:sym typeface="Roboto"/>
              </a:rPr>
              <a:t>Visualization Unit</a:t>
            </a:r>
            <a:endParaRPr b="1"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Web Scraping</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Plotly</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Leaflet</a:t>
            </a:r>
            <a:endParaRPr sz="1000">
              <a:solidFill>
                <a:schemeClr val="dk1"/>
              </a:solidFill>
              <a:latin typeface="Roboto"/>
              <a:ea typeface="Roboto"/>
              <a:cs typeface="Roboto"/>
              <a:sym typeface="Roboto"/>
            </a:endParaRPr>
          </a:p>
          <a:p>
            <a:pPr indent="0" lvl="0" marL="0" rtl="0" algn="ctr">
              <a:spcBef>
                <a:spcPts val="300"/>
              </a:spcBef>
              <a:spcAft>
                <a:spcPts val="0"/>
              </a:spcAft>
              <a:buClr>
                <a:schemeClr val="dk1"/>
              </a:buClr>
              <a:buSzPts val="1100"/>
              <a:buFont typeface="Arial"/>
              <a:buNone/>
            </a:pPr>
            <a:r>
              <a:rPr lang="en" sz="1000">
                <a:solidFill>
                  <a:schemeClr val="dk1"/>
                </a:solidFill>
                <a:latin typeface="Roboto"/>
                <a:ea typeface="Roboto"/>
                <a:cs typeface="Roboto"/>
                <a:sym typeface="Roboto"/>
              </a:rPr>
              <a:t>Tableau</a:t>
            </a:r>
            <a:endParaRPr sz="1000">
              <a:solidFill>
                <a:schemeClr val="dk1"/>
              </a:solidFill>
              <a:latin typeface="Roboto"/>
              <a:ea typeface="Roboto"/>
              <a:cs typeface="Roboto"/>
              <a:sym typeface="Roboto"/>
            </a:endParaRPr>
          </a:p>
          <a:p>
            <a:pPr indent="0" lvl="0" marL="0" rtl="0" algn="ctr">
              <a:spcBef>
                <a:spcPts val="300"/>
              </a:spcBef>
              <a:spcAft>
                <a:spcPts val="300"/>
              </a:spcAft>
              <a:buNone/>
            </a:pPr>
            <a:r>
              <a:rPr b="1" i="1" lang="en" sz="1000">
                <a:solidFill>
                  <a:srgbClr val="3D85C6"/>
                </a:solidFill>
                <a:latin typeface="Roboto"/>
                <a:ea typeface="Roboto"/>
                <a:cs typeface="Roboto"/>
                <a:sym typeface="Roboto"/>
              </a:rPr>
              <a:t>Unit Assessment</a:t>
            </a:r>
            <a:endParaRPr b="1" i="1" sz="1000">
              <a:solidFill>
                <a:srgbClr val="3D85C6"/>
              </a:solidFill>
              <a:latin typeface="Roboto"/>
              <a:ea typeface="Roboto"/>
              <a:cs typeface="Roboto"/>
              <a:sym typeface="Roboto"/>
            </a:endParaRPr>
          </a:p>
        </p:txBody>
      </p:sp>
      <p:sp>
        <p:nvSpPr>
          <p:cNvPr id="358" name="Google Shape;358;p32"/>
          <p:cNvSpPr/>
          <p:nvPr/>
        </p:nvSpPr>
        <p:spPr>
          <a:xfrm flipH="1" rot="10800000">
            <a:off x="5078025" y="2698900"/>
            <a:ext cx="428700" cy="410400"/>
          </a:xfrm>
          <a:prstGeom prst="triangle">
            <a:avLst>
              <a:gd fmla="val 50000" name="adj"/>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5061250" y="2370250"/>
            <a:ext cx="470100" cy="470100"/>
          </a:xfrm>
          <a:prstGeom prst="ellipse">
            <a:avLst/>
          </a:prstGeom>
          <a:solidFill>
            <a:srgbClr val="00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5128297" y="2437299"/>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04</a:t>
            </a:r>
            <a:endParaRPr/>
          </a:p>
        </p:txBody>
      </p:sp>
      <p:sp>
        <p:nvSpPr>
          <p:cNvPr id="361" name="Google Shape;361;p32"/>
          <p:cNvSpPr/>
          <p:nvPr/>
        </p:nvSpPr>
        <p:spPr>
          <a:xfrm>
            <a:off x="2954090" y="3044325"/>
            <a:ext cx="1745400" cy="1745400"/>
          </a:xfrm>
          <a:prstGeom prst="ellipse">
            <a:avLst/>
          </a:prstGeom>
          <a:gradFill>
            <a:gsLst>
              <a:gs pos="0">
                <a:srgbClr val="93C47D"/>
              </a:gs>
              <a:gs pos="100000">
                <a:srgbClr val="6AA84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3073722" y="31640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txBox="1"/>
          <p:nvPr/>
        </p:nvSpPr>
        <p:spPr>
          <a:xfrm>
            <a:off x="3069050" y="3519500"/>
            <a:ext cx="1506300" cy="7956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latin typeface="Roboto"/>
                <a:ea typeface="Roboto"/>
                <a:cs typeface="Roboto"/>
                <a:sym typeface="Roboto"/>
              </a:rPr>
              <a:t>Databases Unit</a:t>
            </a:r>
            <a:endParaRPr b="1"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SQL</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ETL </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SQLite</a:t>
            </a:r>
            <a:endParaRPr sz="1000">
              <a:latin typeface="Roboto"/>
              <a:ea typeface="Roboto"/>
              <a:cs typeface="Roboto"/>
              <a:sym typeface="Roboto"/>
            </a:endParaRPr>
          </a:p>
          <a:p>
            <a:pPr indent="0" lvl="0" marL="0" rtl="0" algn="ctr">
              <a:lnSpc>
                <a:spcPct val="100000"/>
              </a:lnSpc>
              <a:spcBef>
                <a:spcPts val="300"/>
              </a:spcBef>
              <a:spcAft>
                <a:spcPts val="300"/>
              </a:spcAft>
              <a:buNone/>
            </a:pPr>
            <a:r>
              <a:rPr b="1" i="1" lang="en" sz="1000">
                <a:solidFill>
                  <a:srgbClr val="38761D"/>
                </a:solidFill>
                <a:latin typeface="Roboto"/>
                <a:ea typeface="Roboto"/>
                <a:cs typeface="Roboto"/>
                <a:sym typeface="Roboto"/>
              </a:rPr>
              <a:t>Unit Assessment</a:t>
            </a:r>
            <a:endParaRPr b="1" i="1" sz="1000">
              <a:solidFill>
                <a:srgbClr val="38761D"/>
              </a:solidFill>
              <a:latin typeface="Roboto"/>
              <a:ea typeface="Roboto"/>
              <a:cs typeface="Roboto"/>
              <a:sym typeface="Roboto"/>
            </a:endParaRPr>
          </a:p>
        </p:txBody>
      </p:sp>
      <p:cxnSp>
        <p:nvCxnSpPr>
          <p:cNvPr id="364" name="Google Shape;364;p32"/>
          <p:cNvCxnSpPr/>
          <p:nvPr/>
        </p:nvCxnSpPr>
        <p:spPr>
          <a:xfrm>
            <a:off x="3822192" y="1981774"/>
            <a:ext cx="0" cy="1486800"/>
          </a:xfrm>
          <a:prstGeom prst="straightConnector1">
            <a:avLst/>
          </a:prstGeom>
          <a:noFill/>
          <a:ln cap="flat" cmpd="sng" w="19050">
            <a:solidFill>
              <a:srgbClr val="6AA84F"/>
            </a:solidFill>
            <a:prstDash val="solid"/>
            <a:round/>
            <a:headEnd len="med" w="med" type="none"/>
            <a:tailEnd len="med" w="med" type="oval"/>
          </a:ln>
        </p:spPr>
      </p:cxnSp>
      <p:sp>
        <p:nvSpPr>
          <p:cNvPr id="365" name="Google Shape;365;p32"/>
          <p:cNvSpPr/>
          <p:nvPr/>
        </p:nvSpPr>
        <p:spPr>
          <a:xfrm>
            <a:off x="3587163" y="1684475"/>
            <a:ext cx="470100" cy="470100"/>
          </a:xfrm>
          <a:prstGeom prst="ellipse">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flipH="1" rot="10800000">
            <a:off x="3603938" y="2013125"/>
            <a:ext cx="428700" cy="410400"/>
          </a:xfrm>
          <a:prstGeom prst="triangle">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3654209" y="1751524"/>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03</a:t>
            </a:r>
            <a:endParaRPr/>
          </a:p>
        </p:txBody>
      </p:sp>
      <p:sp>
        <p:nvSpPr>
          <p:cNvPr id="368" name="Google Shape;368;p32"/>
          <p:cNvSpPr/>
          <p:nvPr/>
        </p:nvSpPr>
        <p:spPr>
          <a:xfrm>
            <a:off x="5893115" y="3058925"/>
            <a:ext cx="1745400" cy="1745400"/>
          </a:xfrm>
          <a:prstGeom prst="ellipse">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6012747" y="3178612"/>
            <a:ext cx="1506300" cy="15063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txBox="1"/>
          <p:nvPr/>
        </p:nvSpPr>
        <p:spPr>
          <a:xfrm>
            <a:off x="6008075" y="3519500"/>
            <a:ext cx="1506300" cy="1004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b="1" lang="en" sz="1000">
                <a:latin typeface="Roboto"/>
                <a:ea typeface="Roboto"/>
                <a:cs typeface="Roboto"/>
                <a:sym typeface="Roboto"/>
              </a:rPr>
              <a:t>Advanced Topics Unit </a:t>
            </a:r>
            <a:endParaRPr b="1"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R—Stats</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Big Data—AWS</a:t>
            </a:r>
            <a:endParaRPr sz="1000">
              <a:latin typeface="Roboto"/>
              <a:ea typeface="Roboto"/>
              <a:cs typeface="Roboto"/>
              <a:sym typeface="Roboto"/>
            </a:endParaRPr>
          </a:p>
          <a:p>
            <a:pPr indent="0" lvl="0" marL="0" rtl="0" algn="ctr">
              <a:lnSpc>
                <a:spcPct val="100000"/>
              </a:lnSpc>
              <a:spcBef>
                <a:spcPts val="300"/>
              </a:spcBef>
              <a:spcAft>
                <a:spcPts val="0"/>
              </a:spcAft>
              <a:buClr>
                <a:schemeClr val="dk1"/>
              </a:buClr>
              <a:buSzPts val="1100"/>
              <a:buFont typeface="Arial"/>
              <a:buNone/>
            </a:pPr>
            <a:r>
              <a:rPr lang="en" sz="1000">
                <a:latin typeface="Roboto"/>
                <a:ea typeface="Roboto"/>
                <a:cs typeface="Roboto"/>
                <a:sym typeface="Roboto"/>
              </a:rPr>
              <a:t>Machine Learning</a:t>
            </a:r>
            <a:endParaRPr sz="1000">
              <a:latin typeface="Roboto"/>
              <a:ea typeface="Roboto"/>
              <a:cs typeface="Roboto"/>
              <a:sym typeface="Roboto"/>
            </a:endParaRPr>
          </a:p>
          <a:p>
            <a:pPr indent="0" lvl="0" marL="0" rtl="0" algn="ctr">
              <a:lnSpc>
                <a:spcPct val="100000"/>
              </a:lnSpc>
              <a:spcBef>
                <a:spcPts val="300"/>
              </a:spcBef>
              <a:spcAft>
                <a:spcPts val="300"/>
              </a:spcAft>
              <a:buNone/>
            </a:pPr>
            <a:r>
              <a:rPr b="1" i="1" lang="en" sz="1000">
                <a:solidFill>
                  <a:srgbClr val="0B5394"/>
                </a:solidFill>
                <a:latin typeface="Roboto"/>
                <a:ea typeface="Roboto"/>
                <a:cs typeface="Roboto"/>
                <a:sym typeface="Roboto"/>
              </a:rPr>
              <a:t>Unit Assessment</a:t>
            </a:r>
            <a:endParaRPr b="1" i="1" sz="1000">
              <a:solidFill>
                <a:srgbClr val="0B5394"/>
              </a:solidFill>
              <a:latin typeface="Roboto"/>
              <a:ea typeface="Roboto"/>
              <a:cs typeface="Roboto"/>
              <a:sym typeface="Roboto"/>
            </a:endParaRPr>
          </a:p>
        </p:txBody>
      </p:sp>
      <p:cxnSp>
        <p:nvCxnSpPr>
          <p:cNvPr id="371" name="Google Shape;371;p32"/>
          <p:cNvCxnSpPr/>
          <p:nvPr/>
        </p:nvCxnSpPr>
        <p:spPr>
          <a:xfrm>
            <a:off x="6757323" y="1981774"/>
            <a:ext cx="0" cy="1486800"/>
          </a:xfrm>
          <a:prstGeom prst="straightConnector1">
            <a:avLst/>
          </a:prstGeom>
          <a:noFill/>
          <a:ln cap="flat" cmpd="sng" w="19050">
            <a:solidFill>
              <a:srgbClr val="0B5394"/>
            </a:solidFill>
            <a:prstDash val="solid"/>
            <a:round/>
            <a:headEnd len="med" w="med" type="none"/>
            <a:tailEnd len="med" w="med" type="oval"/>
          </a:ln>
        </p:spPr>
      </p:cxnSp>
      <p:sp>
        <p:nvSpPr>
          <p:cNvPr id="372" name="Google Shape;372;p32"/>
          <p:cNvSpPr/>
          <p:nvPr/>
        </p:nvSpPr>
        <p:spPr>
          <a:xfrm flipH="1" rot="10800000">
            <a:off x="6542963" y="2027725"/>
            <a:ext cx="428700" cy="410400"/>
          </a:xfrm>
          <a:prstGeom prst="triangle">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6526188" y="1699075"/>
            <a:ext cx="470100" cy="4701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6593234" y="1766124"/>
            <a:ext cx="336000" cy="336000"/>
          </a:xfrm>
          <a:prstGeom prst="ellipse">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0"/>
          <p:cNvSpPr txBox="1"/>
          <p:nvPr>
            <p:ph type="title"/>
          </p:nvPr>
        </p:nvSpPr>
        <p:spPr>
          <a:xfrm>
            <a:off x="283500" y="2317075"/>
            <a:ext cx="8595300" cy="255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is</a:t>
            </a:r>
            <a:r>
              <a:rPr lang="en"/>
              <a:t> clustering used </a:t>
            </a:r>
            <a:br>
              <a:rPr lang="en"/>
            </a:br>
            <a:r>
              <a:rPr lang="en"/>
              <a:t>by retail businesses?</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5" name="Shape 565"/>
        <p:cNvGrpSpPr/>
        <p:nvPr/>
      </p:nvGrpSpPr>
      <p:grpSpPr>
        <a:xfrm>
          <a:off x="0" y="0"/>
          <a:ext cx="0" cy="0"/>
          <a:chOff x="0" y="0"/>
          <a:chExt cx="0" cy="0"/>
        </a:xfrm>
      </p:grpSpPr>
      <p:sp>
        <p:nvSpPr>
          <p:cNvPr id="566" name="Google Shape;566;p51"/>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p:nvPr/>
        </p:nvSpPr>
        <p:spPr>
          <a:xfrm>
            <a:off x="-12300" y="0"/>
            <a:ext cx="9183900" cy="5143500"/>
          </a:xfrm>
          <a:prstGeom prst="rect">
            <a:avLst/>
          </a:prstGeom>
          <a:gradFill>
            <a:gsLst>
              <a:gs pos="0">
                <a:srgbClr val="00C8E9">
                  <a:alpha val="44705"/>
                </a:srgbClr>
              </a:gs>
              <a:gs pos="28000">
                <a:srgbClr val="FFFFFF">
                  <a:alpha val="0"/>
                </a:srgbClr>
              </a:gs>
              <a:gs pos="50000">
                <a:srgbClr val="FFFFFF">
                  <a:alpha val="0"/>
                </a:srgbClr>
              </a:gs>
              <a:gs pos="71000">
                <a:srgbClr val="FFFFFF">
                  <a:alpha val="0"/>
                </a:srgbClr>
              </a:gs>
              <a:gs pos="100000">
                <a:srgbClr val="00C8E9">
                  <a:alpha val="4470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1"/>
          <p:cNvSpPr txBox="1"/>
          <p:nvPr>
            <p:ph idx="1" type="subTitle"/>
          </p:nvPr>
        </p:nvSpPr>
        <p:spPr>
          <a:xfrm>
            <a:off x="0" y="2142600"/>
            <a:ext cx="4200300" cy="17505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Clustering</a:t>
            </a:r>
            <a:r>
              <a:rPr lang="en"/>
              <a:t> can be used to group customers by shopping habits to create customized offers via email or mobile apps.</a:t>
            </a:r>
            <a:endParaRPr/>
          </a:p>
        </p:txBody>
      </p:sp>
      <p:sp>
        <p:nvSpPr>
          <p:cNvPr id="569" name="Google Shape;569;p51"/>
          <p:cNvSpPr txBox="1"/>
          <p:nvPr>
            <p:ph type="title"/>
          </p:nvPr>
        </p:nvSpPr>
        <p:spPr>
          <a:xfrm>
            <a:off x="-12300" y="1466625"/>
            <a:ext cx="25461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a:t>
            </a:r>
            <a:r>
              <a:rPr lang="en"/>
              <a:t>lustering</a:t>
            </a:r>
            <a:endParaRPr/>
          </a:p>
        </p:txBody>
      </p:sp>
      <p:pic>
        <p:nvPicPr>
          <p:cNvPr id="570" name="Google Shape;570;p51"/>
          <p:cNvPicPr preferRelativeResize="0"/>
          <p:nvPr/>
        </p:nvPicPr>
        <p:blipFill rotWithShape="1">
          <a:blip r:embed="rId3">
            <a:alphaModFix/>
          </a:blip>
          <a:srcRect b="0" l="2298" r="2327" t="1826"/>
          <a:stretch/>
        </p:blipFill>
        <p:spPr>
          <a:xfrm>
            <a:off x="4613325" y="234100"/>
            <a:ext cx="3855900" cy="4571474"/>
          </a:xfrm>
          <a:prstGeom prst="rect">
            <a:avLst/>
          </a:prstGeom>
          <a:noFill/>
          <a:ln>
            <a:noFill/>
          </a:ln>
        </p:spPr>
      </p:pic>
      <p:cxnSp>
        <p:nvCxnSpPr>
          <p:cNvPr id="571" name="Google Shape;571;p51"/>
          <p:cNvCxnSpPr/>
          <p:nvPr/>
        </p:nvCxnSpPr>
        <p:spPr>
          <a:xfrm>
            <a:off x="309850" y="2093200"/>
            <a:ext cx="3807600" cy="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5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2"/>
          <p:cNvSpPr txBox="1"/>
          <p:nvPr>
            <p:ph type="title"/>
          </p:nvPr>
        </p:nvSpPr>
        <p:spPr>
          <a:xfrm>
            <a:off x="283500" y="2317075"/>
            <a:ext cx="8595300" cy="255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is </a:t>
            </a:r>
            <a:r>
              <a:rPr lang="en"/>
              <a:t>anomaly detection </a:t>
            </a:r>
            <a:br>
              <a:rPr lang="en"/>
            </a:br>
            <a:r>
              <a:rPr lang="en"/>
              <a:t>used by credit card companies?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81" name="Shape 581"/>
        <p:cNvGrpSpPr/>
        <p:nvPr/>
      </p:nvGrpSpPr>
      <p:grpSpPr>
        <a:xfrm>
          <a:off x="0" y="0"/>
          <a:ext cx="0" cy="0"/>
          <a:chOff x="0" y="0"/>
          <a:chExt cx="0" cy="0"/>
        </a:xfrm>
      </p:grpSpPr>
      <p:sp>
        <p:nvSpPr>
          <p:cNvPr id="582" name="Google Shape;582;p53"/>
          <p:cNvSpPr/>
          <p:nvPr/>
        </p:nvSpPr>
        <p:spPr>
          <a:xfrm>
            <a:off x="227225" y="530175"/>
            <a:ext cx="3243000" cy="24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
          <p:cNvSpPr/>
          <p:nvPr/>
        </p:nvSpPr>
        <p:spPr>
          <a:xfrm>
            <a:off x="227225" y="4764800"/>
            <a:ext cx="8703300" cy="17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53"/>
          <p:cNvPicPr preferRelativeResize="0"/>
          <p:nvPr/>
        </p:nvPicPr>
        <p:blipFill rotWithShape="1">
          <a:blip r:embed="rId3">
            <a:alphaModFix/>
          </a:blip>
          <a:srcRect b="19008" l="11572" r="12589" t="19870"/>
          <a:stretch/>
        </p:blipFill>
        <p:spPr>
          <a:xfrm>
            <a:off x="3299825" y="289200"/>
            <a:ext cx="5741749" cy="4627450"/>
          </a:xfrm>
          <a:prstGeom prst="rect">
            <a:avLst/>
          </a:prstGeom>
          <a:noFill/>
          <a:ln>
            <a:noFill/>
          </a:ln>
        </p:spPr>
      </p:pic>
      <p:sp>
        <p:nvSpPr>
          <p:cNvPr id="585" name="Google Shape;585;p53"/>
          <p:cNvSpPr/>
          <p:nvPr/>
        </p:nvSpPr>
        <p:spPr>
          <a:xfrm>
            <a:off x="-12300" y="0"/>
            <a:ext cx="9183900" cy="5143500"/>
          </a:xfrm>
          <a:prstGeom prst="rect">
            <a:avLst/>
          </a:prstGeom>
          <a:gradFill>
            <a:gsLst>
              <a:gs pos="0">
                <a:srgbClr val="00C8E9">
                  <a:alpha val="44705"/>
                </a:srgbClr>
              </a:gs>
              <a:gs pos="28000">
                <a:srgbClr val="FFFFFF">
                  <a:alpha val="0"/>
                </a:srgbClr>
              </a:gs>
              <a:gs pos="50000">
                <a:srgbClr val="FFFFFF">
                  <a:alpha val="0"/>
                </a:srgbClr>
              </a:gs>
              <a:gs pos="71000">
                <a:srgbClr val="FFFFFF">
                  <a:alpha val="0"/>
                </a:srgbClr>
              </a:gs>
              <a:gs pos="100000">
                <a:srgbClr val="00C8E9">
                  <a:alpha val="44705"/>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txBox="1"/>
          <p:nvPr>
            <p:ph type="title"/>
          </p:nvPr>
        </p:nvSpPr>
        <p:spPr>
          <a:xfrm>
            <a:off x="-12300" y="1233263"/>
            <a:ext cx="41781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a:t>
            </a:r>
            <a:r>
              <a:rPr lang="en"/>
              <a:t>nomaly Detection</a:t>
            </a:r>
            <a:endParaRPr/>
          </a:p>
        </p:txBody>
      </p:sp>
      <p:sp>
        <p:nvSpPr>
          <p:cNvPr id="587" name="Google Shape;587;p53"/>
          <p:cNvSpPr txBox="1"/>
          <p:nvPr>
            <p:ph idx="1" type="subTitle"/>
          </p:nvPr>
        </p:nvSpPr>
        <p:spPr>
          <a:xfrm>
            <a:off x="0" y="1909238"/>
            <a:ext cx="4055700" cy="24582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Anomaly </a:t>
            </a:r>
            <a:r>
              <a:rPr lang="en"/>
              <a:t>detection</a:t>
            </a:r>
            <a:r>
              <a:rPr lang="en"/>
              <a:t> </a:t>
            </a:r>
            <a:r>
              <a:rPr lang="en"/>
              <a:t>can be used to identify anomalous and potentially fraudulent </a:t>
            </a:r>
            <a:br>
              <a:rPr lang="en"/>
            </a:br>
            <a:r>
              <a:rPr lang="en"/>
              <a:t>credit card transactions </a:t>
            </a:r>
            <a:br>
              <a:rPr lang="en"/>
            </a:br>
            <a:r>
              <a:rPr lang="en"/>
              <a:t>(by grouping transactions </a:t>
            </a:r>
            <a:br>
              <a:rPr lang="en"/>
            </a:br>
            <a:r>
              <a:rPr lang="en"/>
              <a:t>into normal vs. abnormal).</a:t>
            </a:r>
            <a:endParaRPr/>
          </a:p>
        </p:txBody>
      </p:sp>
      <p:cxnSp>
        <p:nvCxnSpPr>
          <p:cNvPr id="588" name="Google Shape;588;p53"/>
          <p:cNvCxnSpPr/>
          <p:nvPr/>
        </p:nvCxnSpPr>
        <p:spPr>
          <a:xfrm>
            <a:off x="309850" y="1859075"/>
            <a:ext cx="2878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4"/>
          <p:cNvSpPr txBox="1"/>
          <p:nvPr>
            <p:ph type="title"/>
          </p:nvPr>
        </p:nvSpPr>
        <p:spPr>
          <a:xfrm>
            <a:off x="283500" y="2317075"/>
            <a:ext cx="8595300" cy="255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t>
            </a:r>
            <a:r>
              <a:rPr lang="en"/>
              <a:t>ow is dimensionality reduction </a:t>
            </a:r>
            <a:br>
              <a:rPr lang="en"/>
            </a:br>
            <a:r>
              <a:rPr lang="en"/>
              <a:t>used in organizations?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55"/>
          <p:cNvPicPr preferRelativeResize="0"/>
          <p:nvPr/>
        </p:nvPicPr>
        <p:blipFill rotWithShape="1">
          <a:blip r:embed="rId3">
            <a:alphaModFix/>
          </a:blip>
          <a:srcRect b="0" l="4317" r="5176" t="9494"/>
          <a:stretch/>
        </p:blipFill>
        <p:spPr>
          <a:xfrm>
            <a:off x="175" y="0"/>
            <a:ext cx="9144000" cy="5143503"/>
          </a:xfrm>
          <a:prstGeom prst="rect">
            <a:avLst/>
          </a:prstGeom>
          <a:noFill/>
          <a:ln>
            <a:noFill/>
          </a:ln>
        </p:spPr>
      </p:pic>
      <p:sp>
        <p:nvSpPr>
          <p:cNvPr id="599" name="Google Shape;599;p55"/>
          <p:cNvSpPr/>
          <p:nvPr/>
        </p:nvSpPr>
        <p:spPr>
          <a:xfrm>
            <a:off x="-12300" y="0"/>
            <a:ext cx="9183900" cy="5143500"/>
          </a:xfrm>
          <a:prstGeom prst="rect">
            <a:avLst/>
          </a:prstGeom>
          <a:gradFill>
            <a:gsLst>
              <a:gs pos="0">
                <a:srgbClr val="00C8E9">
                  <a:alpha val="44705"/>
                </a:srgbClr>
              </a:gs>
              <a:gs pos="28000">
                <a:srgbClr val="FFFFFF">
                  <a:alpha val="0"/>
                </a:srgbClr>
              </a:gs>
              <a:gs pos="50000">
                <a:srgbClr val="FFFFFF">
                  <a:alpha val="0"/>
                </a:srgbClr>
              </a:gs>
              <a:gs pos="71000">
                <a:srgbClr val="FFFFFF">
                  <a:alpha val="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
            </a:r>
            <a:r>
              <a:rPr lang="en"/>
              <a:t>imensionality Reduction</a:t>
            </a:r>
            <a:endParaRPr/>
          </a:p>
        </p:txBody>
      </p:sp>
      <p:sp>
        <p:nvSpPr>
          <p:cNvPr id="601" name="Google Shape;601;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It can speed up machine learning by reducing the size of large datasets.</a:t>
            </a:r>
            <a:endParaRPr/>
          </a:p>
        </p:txBody>
      </p:sp>
      <p:cxnSp>
        <p:nvCxnSpPr>
          <p:cNvPr id="602" name="Google Shape;602;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5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Supervised Learning</a:t>
            </a:r>
            <a:endParaRPr/>
          </a:p>
        </p:txBody>
      </p:sp>
      <p:sp>
        <p:nvSpPr>
          <p:cNvPr id="609" name="Google Shape;609;p5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Supervised learning is very helpful at predicting the future based on labeled historical data. </a:t>
            </a:r>
            <a:r>
              <a:rPr b="1" lang="en">
                <a:highlight>
                  <a:srgbClr val="FFFF00"/>
                </a:highlight>
              </a:rPr>
              <a:t>However, labeled data is not always available.</a:t>
            </a:r>
            <a:endParaRPr b="1">
              <a:highlight>
                <a:srgbClr val="FFFF00"/>
              </a:highlight>
            </a:endParaRPr>
          </a:p>
        </p:txBody>
      </p:sp>
      <p:cxnSp>
        <p:nvCxnSpPr>
          <p:cNvPr id="610" name="Google Shape;610;p56"/>
          <p:cNvCxnSpPr/>
          <p:nvPr/>
        </p:nvCxnSpPr>
        <p:spPr>
          <a:xfrm flipH="1">
            <a:off x="3742048" y="2626807"/>
            <a:ext cx="681743" cy="744721"/>
          </a:xfrm>
          <a:prstGeom prst="straightConnector1">
            <a:avLst/>
          </a:prstGeom>
          <a:noFill/>
          <a:ln cap="flat" cmpd="sng" w="19050">
            <a:solidFill>
              <a:srgbClr val="000000"/>
            </a:solidFill>
            <a:prstDash val="solid"/>
            <a:round/>
            <a:headEnd len="med" w="med" type="none"/>
            <a:tailEnd len="med" w="med" type="stealth"/>
          </a:ln>
        </p:spPr>
      </p:cxnSp>
      <p:cxnSp>
        <p:nvCxnSpPr>
          <p:cNvPr id="611" name="Google Shape;611;p56"/>
          <p:cNvCxnSpPr/>
          <p:nvPr/>
        </p:nvCxnSpPr>
        <p:spPr>
          <a:xfrm>
            <a:off x="4512221" y="2626807"/>
            <a:ext cx="681743" cy="744721"/>
          </a:xfrm>
          <a:prstGeom prst="straightConnector1">
            <a:avLst/>
          </a:prstGeom>
          <a:noFill/>
          <a:ln cap="flat" cmpd="sng" w="19050">
            <a:solidFill>
              <a:srgbClr val="000000"/>
            </a:solidFill>
            <a:prstDash val="solid"/>
            <a:round/>
            <a:headEnd len="med" w="med" type="none"/>
            <a:tailEnd len="med" w="med" type="stealth"/>
          </a:ln>
        </p:spPr>
      </p:cxnSp>
      <p:cxnSp>
        <p:nvCxnSpPr>
          <p:cNvPr id="612" name="Google Shape;612;p56"/>
          <p:cNvCxnSpPr/>
          <p:nvPr/>
        </p:nvCxnSpPr>
        <p:spPr>
          <a:xfrm>
            <a:off x="2485242" y="2634010"/>
            <a:ext cx="1019142" cy="0"/>
          </a:xfrm>
          <a:prstGeom prst="straightConnector1">
            <a:avLst/>
          </a:prstGeom>
          <a:noFill/>
          <a:ln cap="flat" cmpd="sng" w="19050">
            <a:solidFill>
              <a:srgbClr val="000000"/>
            </a:solidFill>
            <a:prstDash val="solid"/>
            <a:round/>
            <a:headEnd len="med" w="med" type="none"/>
            <a:tailEnd len="med" w="med" type="stealth"/>
          </a:ln>
        </p:spPr>
      </p:cxnSp>
      <p:sp>
        <p:nvSpPr>
          <p:cNvPr id="613" name="Google Shape;613;p56"/>
          <p:cNvSpPr/>
          <p:nvPr/>
        </p:nvSpPr>
        <p:spPr>
          <a:xfrm>
            <a:off x="1100375" y="1907249"/>
            <a:ext cx="1453522" cy="1453522"/>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p:nvPr/>
        </p:nvSpPr>
        <p:spPr>
          <a:xfrm>
            <a:off x="2025289" y="2232356"/>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1751247" y="2077505"/>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1889086" y="2722092"/>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1543855" y="2986336"/>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1334786" y="2797941"/>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1381800" y="2165248"/>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1543835" y="2313473"/>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1543835" y="2591885"/>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1334786" y="2452200"/>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1816241" y="2416391"/>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2129814" y="2416381"/>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2129804" y="2759847"/>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6"/>
          <p:cNvSpPr/>
          <p:nvPr/>
        </p:nvSpPr>
        <p:spPr>
          <a:xfrm>
            <a:off x="2025279" y="2966960"/>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1784562" y="2966960"/>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txBox="1"/>
          <p:nvPr/>
        </p:nvSpPr>
        <p:spPr>
          <a:xfrm>
            <a:off x="1010717" y="1521659"/>
            <a:ext cx="1690109" cy="4259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a:ea typeface="Roboto"/>
                <a:cs typeface="Roboto"/>
                <a:sym typeface="Roboto"/>
              </a:rPr>
              <a:t>Population</a:t>
            </a:r>
            <a:endParaRPr b="1">
              <a:latin typeface="Roboto"/>
              <a:ea typeface="Roboto"/>
              <a:cs typeface="Roboto"/>
              <a:sym typeface="Roboto"/>
            </a:endParaRPr>
          </a:p>
        </p:txBody>
      </p:sp>
      <p:sp>
        <p:nvSpPr>
          <p:cNvPr id="629" name="Google Shape;629;p56"/>
          <p:cNvSpPr/>
          <p:nvPr/>
        </p:nvSpPr>
        <p:spPr>
          <a:xfrm>
            <a:off x="3627825" y="2480125"/>
            <a:ext cx="1842300" cy="4260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Roboto"/>
                <a:ea typeface="Roboto"/>
                <a:cs typeface="Roboto"/>
                <a:sym typeface="Roboto"/>
              </a:rPr>
              <a:t>Predictive Model</a:t>
            </a:r>
            <a:endParaRPr b="1" sz="1200">
              <a:solidFill>
                <a:srgbClr val="FFFFFF"/>
              </a:solidFill>
              <a:latin typeface="Roboto"/>
              <a:ea typeface="Roboto"/>
              <a:cs typeface="Roboto"/>
              <a:sym typeface="Roboto"/>
            </a:endParaRPr>
          </a:p>
        </p:txBody>
      </p:sp>
      <p:cxnSp>
        <p:nvCxnSpPr>
          <p:cNvPr id="630" name="Google Shape;630;p56"/>
          <p:cNvCxnSpPr/>
          <p:nvPr/>
        </p:nvCxnSpPr>
        <p:spPr>
          <a:xfrm>
            <a:off x="2728763" y="3598126"/>
            <a:ext cx="406603" cy="704491"/>
          </a:xfrm>
          <a:prstGeom prst="straightConnector1">
            <a:avLst/>
          </a:prstGeom>
          <a:noFill/>
          <a:ln cap="flat" cmpd="sng" w="19050">
            <a:solidFill>
              <a:srgbClr val="000000"/>
            </a:solidFill>
            <a:prstDash val="solid"/>
            <a:round/>
            <a:headEnd len="med" w="med" type="none"/>
            <a:tailEnd len="med" w="med" type="none"/>
          </a:ln>
        </p:spPr>
      </p:cxnSp>
      <p:cxnSp>
        <p:nvCxnSpPr>
          <p:cNvPr id="631" name="Google Shape;631;p56"/>
          <p:cNvCxnSpPr/>
          <p:nvPr/>
        </p:nvCxnSpPr>
        <p:spPr>
          <a:xfrm flipH="1">
            <a:off x="3728389" y="3598126"/>
            <a:ext cx="406603" cy="704491"/>
          </a:xfrm>
          <a:prstGeom prst="straightConnector1">
            <a:avLst/>
          </a:prstGeom>
          <a:noFill/>
          <a:ln cap="flat" cmpd="sng" w="19050">
            <a:solidFill>
              <a:srgbClr val="000000"/>
            </a:solidFill>
            <a:prstDash val="solid"/>
            <a:round/>
            <a:headEnd len="med" w="med" type="none"/>
            <a:tailEnd len="med" w="med" type="none"/>
          </a:ln>
        </p:spPr>
      </p:cxnSp>
      <p:cxnSp>
        <p:nvCxnSpPr>
          <p:cNvPr id="632" name="Google Shape;632;p56"/>
          <p:cNvCxnSpPr/>
          <p:nvPr/>
        </p:nvCxnSpPr>
        <p:spPr>
          <a:xfrm>
            <a:off x="3144046" y="4296551"/>
            <a:ext cx="575662" cy="0"/>
          </a:xfrm>
          <a:prstGeom prst="straightConnector1">
            <a:avLst/>
          </a:prstGeom>
          <a:noFill/>
          <a:ln cap="flat" cmpd="sng" w="19050">
            <a:solidFill>
              <a:srgbClr val="000000"/>
            </a:solidFill>
            <a:prstDash val="solid"/>
            <a:round/>
            <a:headEnd len="med" w="med" type="none"/>
            <a:tailEnd len="med" w="med" type="none"/>
          </a:ln>
        </p:spPr>
      </p:cxnSp>
      <p:sp>
        <p:nvSpPr>
          <p:cNvPr id="633" name="Google Shape;633;p56"/>
          <p:cNvSpPr/>
          <p:nvPr/>
        </p:nvSpPr>
        <p:spPr>
          <a:xfrm>
            <a:off x="2936395" y="3522617"/>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3067479" y="3770338"/>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6"/>
          <p:cNvSpPr/>
          <p:nvPr/>
        </p:nvSpPr>
        <p:spPr>
          <a:xfrm>
            <a:off x="3209738" y="3995690"/>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6"/>
          <p:cNvSpPr/>
          <p:nvPr/>
        </p:nvSpPr>
        <p:spPr>
          <a:xfrm>
            <a:off x="3418787" y="3721987"/>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6"/>
          <p:cNvSpPr/>
          <p:nvPr/>
        </p:nvSpPr>
        <p:spPr>
          <a:xfrm>
            <a:off x="3549871" y="3969708"/>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3276528" y="3478117"/>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 name="Google Shape;639;p56"/>
          <p:cNvCxnSpPr/>
          <p:nvPr/>
        </p:nvCxnSpPr>
        <p:spPr>
          <a:xfrm>
            <a:off x="4735917" y="3582621"/>
            <a:ext cx="406603" cy="704491"/>
          </a:xfrm>
          <a:prstGeom prst="straightConnector1">
            <a:avLst/>
          </a:prstGeom>
          <a:noFill/>
          <a:ln cap="flat" cmpd="sng" w="19050">
            <a:solidFill>
              <a:srgbClr val="000000"/>
            </a:solidFill>
            <a:prstDash val="solid"/>
            <a:round/>
            <a:headEnd len="med" w="med" type="none"/>
            <a:tailEnd len="med" w="med" type="none"/>
          </a:ln>
        </p:spPr>
      </p:cxnSp>
      <p:cxnSp>
        <p:nvCxnSpPr>
          <p:cNvPr id="640" name="Google Shape;640;p56"/>
          <p:cNvCxnSpPr/>
          <p:nvPr/>
        </p:nvCxnSpPr>
        <p:spPr>
          <a:xfrm flipH="1">
            <a:off x="5735542" y="3582621"/>
            <a:ext cx="406603" cy="704491"/>
          </a:xfrm>
          <a:prstGeom prst="straightConnector1">
            <a:avLst/>
          </a:prstGeom>
          <a:noFill/>
          <a:ln cap="flat" cmpd="sng" w="19050">
            <a:solidFill>
              <a:srgbClr val="000000"/>
            </a:solidFill>
            <a:prstDash val="solid"/>
            <a:round/>
            <a:headEnd len="med" w="med" type="none"/>
            <a:tailEnd len="med" w="med" type="none"/>
          </a:ln>
        </p:spPr>
      </p:cxnSp>
      <p:cxnSp>
        <p:nvCxnSpPr>
          <p:cNvPr id="641" name="Google Shape;641;p56"/>
          <p:cNvCxnSpPr/>
          <p:nvPr/>
        </p:nvCxnSpPr>
        <p:spPr>
          <a:xfrm>
            <a:off x="5151200" y="4281046"/>
            <a:ext cx="575662" cy="0"/>
          </a:xfrm>
          <a:prstGeom prst="straightConnector1">
            <a:avLst/>
          </a:prstGeom>
          <a:noFill/>
          <a:ln cap="flat" cmpd="sng" w="19050">
            <a:solidFill>
              <a:srgbClr val="000000"/>
            </a:solidFill>
            <a:prstDash val="solid"/>
            <a:round/>
            <a:headEnd len="med" w="med" type="none"/>
            <a:tailEnd len="med" w="med" type="none"/>
          </a:ln>
        </p:spPr>
      </p:cxnSp>
      <p:sp>
        <p:nvSpPr>
          <p:cNvPr id="642" name="Google Shape;642;p56"/>
          <p:cNvSpPr/>
          <p:nvPr/>
        </p:nvSpPr>
        <p:spPr>
          <a:xfrm>
            <a:off x="5217032" y="3993764"/>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6"/>
          <p:cNvSpPr/>
          <p:nvPr/>
        </p:nvSpPr>
        <p:spPr>
          <a:xfrm>
            <a:off x="5500592" y="4001487"/>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5743445" y="3478117"/>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5652450" y="3767305"/>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txBox="1"/>
          <p:nvPr/>
        </p:nvSpPr>
        <p:spPr>
          <a:xfrm>
            <a:off x="2789785" y="4304244"/>
            <a:ext cx="1283985" cy="4259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Predictive Positive</a:t>
            </a:r>
            <a:endParaRPr b="1" sz="1200">
              <a:latin typeface="Roboto"/>
              <a:ea typeface="Roboto"/>
              <a:cs typeface="Roboto"/>
              <a:sym typeface="Roboto"/>
            </a:endParaRPr>
          </a:p>
        </p:txBody>
      </p:sp>
      <p:sp>
        <p:nvSpPr>
          <p:cNvPr id="647" name="Google Shape;647;p56"/>
          <p:cNvSpPr txBox="1"/>
          <p:nvPr/>
        </p:nvSpPr>
        <p:spPr>
          <a:xfrm>
            <a:off x="4797039" y="4296501"/>
            <a:ext cx="1283985" cy="4259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Predictive Negative</a:t>
            </a:r>
            <a:endParaRPr b="1" sz="1200">
              <a:latin typeface="Roboto"/>
              <a:ea typeface="Roboto"/>
              <a:cs typeface="Roboto"/>
              <a:sym typeface="Roboto"/>
            </a:endParaRPr>
          </a:p>
        </p:txBody>
      </p:sp>
      <p:sp>
        <p:nvSpPr>
          <p:cNvPr id="648" name="Google Shape;648;p56"/>
          <p:cNvSpPr/>
          <p:nvPr/>
        </p:nvSpPr>
        <p:spPr>
          <a:xfrm>
            <a:off x="5351568" y="3721907"/>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6"/>
          <p:cNvSpPr/>
          <p:nvPr/>
        </p:nvSpPr>
        <p:spPr>
          <a:xfrm>
            <a:off x="5050687" y="3750433"/>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a:off x="5419176" y="3450060"/>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p:nvPr/>
        </p:nvSpPr>
        <p:spPr>
          <a:xfrm>
            <a:off x="4933471" y="3527186"/>
            <a:ext cx="209049" cy="209049"/>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p:nvPr/>
        </p:nvSpPr>
        <p:spPr>
          <a:xfrm>
            <a:off x="6456097" y="1735487"/>
            <a:ext cx="209049" cy="209049"/>
          </a:xfrm>
          <a:prstGeom prst="ellipse">
            <a:avLst/>
          </a:prstGeom>
          <a:solidFill>
            <a:srgbClr val="AFCA54">
              <a:alpha val="82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a:off x="6466574" y="2099498"/>
            <a:ext cx="209100" cy="209100"/>
          </a:xfrm>
          <a:prstGeom prst="ellips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txBox="1"/>
          <p:nvPr/>
        </p:nvSpPr>
        <p:spPr>
          <a:xfrm>
            <a:off x="6665150" y="1680850"/>
            <a:ext cx="1284000" cy="42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latin typeface="Roboto"/>
                <a:ea typeface="Roboto"/>
                <a:cs typeface="Roboto"/>
                <a:sym typeface="Roboto"/>
              </a:rPr>
              <a:t>Positive</a:t>
            </a:r>
            <a:endParaRPr b="1">
              <a:latin typeface="Roboto"/>
              <a:ea typeface="Roboto"/>
              <a:cs typeface="Roboto"/>
              <a:sym typeface="Roboto"/>
            </a:endParaRPr>
          </a:p>
          <a:p>
            <a:pPr indent="0" lvl="0" marL="0" rtl="0" algn="l">
              <a:lnSpc>
                <a:spcPct val="150000"/>
              </a:lnSpc>
              <a:spcBef>
                <a:spcPts val="0"/>
              </a:spcBef>
              <a:spcAft>
                <a:spcPts val="0"/>
              </a:spcAft>
              <a:buNone/>
            </a:pPr>
            <a:r>
              <a:rPr b="1" lang="en">
                <a:solidFill>
                  <a:srgbClr val="000000"/>
                </a:solidFill>
                <a:latin typeface="Roboto"/>
                <a:ea typeface="Roboto"/>
                <a:cs typeface="Roboto"/>
                <a:sym typeface="Roboto"/>
              </a:rPr>
              <a:t>Negative</a:t>
            </a:r>
            <a:endParaRPr b="1">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7"/>
          <p:cNvSpPr txBox="1"/>
          <p:nvPr>
            <p:ph type="title"/>
          </p:nvPr>
        </p:nvSpPr>
        <p:spPr>
          <a:xfrm>
            <a:off x="274325" y="274875"/>
            <a:ext cx="8263800" cy="4593900"/>
          </a:xfrm>
          <a:prstGeom prst="rect">
            <a:avLst/>
          </a:prstGeom>
        </p:spPr>
        <p:txBody>
          <a:bodyPr anchorCtr="0" anchor="ctr" bIns="91425" lIns="2286000" spcFirstLastPara="1" rIns="274300" wrap="square" tIns="182875">
            <a:noAutofit/>
          </a:bodyPr>
          <a:lstStyle/>
          <a:p>
            <a:pPr indent="0" lvl="0" marL="0" rtl="0" algn="l">
              <a:spcBef>
                <a:spcPts val="0"/>
              </a:spcBef>
              <a:spcAft>
                <a:spcPts val="0"/>
              </a:spcAft>
              <a:buNone/>
            </a:pPr>
            <a:r>
              <a:rPr lang="en" sz="3000"/>
              <a:t>Unsupervised learning allows us to cluster data to find hidden or unknown patterns in data.</a:t>
            </a:r>
            <a:endParaRPr sz="3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Customer Segmentation</a:t>
            </a:r>
            <a:endParaRPr/>
          </a:p>
        </p:txBody>
      </p:sp>
      <p:sp>
        <p:nvSpPr>
          <p:cNvPr id="665" name="Google Shape;665;p58"/>
          <p:cNvSpPr txBox="1"/>
          <p:nvPr>
            <p:ph idx="1" type="subTitle"/>
          </p:nvPr>
        </p:nvSpPr>
        <p:spPr>
          <a:xfrm>
            <a:off x="0" y="675975"/>
            <a:ext cx="9144000" cy="10581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700"/>
              <a:t>C</a:t>
            </a:r>
            <a:r>
              <a:rPr lang="en" sz="1700"/>
              <a:t>ustomer segmentation is one of the most popular applications of unsupervised learning. It categorizes customers based on their demographic and behavioral traits.</a:t>
            </a:r>
            <a:endParaRPr sz="1700"/>
          </a:p>
        </p:txBody>
      </p:sp>
      <p:pic>
        <p:nvPicPr>
          <p:cNvPr id="666" name="Google Shape;666;p58"/>
          <p:cNvPicPr preferRelativeResize="0"/>
          <p:nvPr/>
        </p:nvPicPr>
        <p:blipFill rotWithShape="1">
          <a:blip r:embed="rId3">
            <a:alphaModFix/>
          </a:blip>
          <a:srcRect b="0" l="0" r="0" t="0"/>
          <a:stretch/>
        </p:blipFill>
        <p:spPr>
          <a:xfrm>
            <a:off x="289400" y="2001075"/>
            <a:ext cx="8557373" cy="2699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59"/>
          <p:cNvPicPr preferRelativeResize="0"/>
          <p:nvPr/>
        </p:nvPicPr>
        <p:blipFill rotWithShape="1">
          <a:blip r:embed="rId3">
            <a:alphaModFix/>
          </a:blip>
          <a:srcRect b="6542" l="0" r="2123" t="14815"/>
          <a:stretch/>
        </p:blipFill>
        <p:spPr>
          <a:xfrm>
            <a:off x="0" y="0"/>
            <a:ext cx="9168599" cy="5143501"/>
          </a:xfrm>
          <a:prstGeom prst="rect">
            <a:avLst/>
          </a:prstGeom>
          <a:noFill/>
          <a:ln>
            <a:noFill/>
          </a:ln>
        </p:spPr>
      </p:pic>
      <p:sp>
        <p:nvSpPr>
          <p:cNvPr id="672" name="Google Shape;672;p59"/>
          <p:cNvSpPr/>
          <p:nvPr/>
        </p:nvSpPr>
        <p:spPr>
          <a:xfrm>
            <a:off x="0" y="0"/>
            <a:ext cx="4048800" cy="5143500"/>
          </a:xfrm>
          <a:prstGeom prst="rect">
            <a:avLst/>
          </a:prstGeom>
          <a:gradFill>
            <a:gsLst>
              <a:gs pos="0">
                <a:srgbClr val="FFFFFF"/>
              </a:gs>
              <a:gs pos="65000">
                <a:srgbClr val="FFFFFF"/>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Customer Segmentation</a:t>
            </a:r>
            <a:endParaRPr>
              <a:solidFill>
                <a:schemeClr val="dk1"/>
              </a:solidFill>
            </a:endParaRPr>
          </a:p>
          <a:p>
            <a:pPr indent="0" lvl="0" marL="0" rtl="0" algn="l">
              <a:spcBef>
                <a:spcPts val="0"/>
              </a:spcBef>
              <a:spcAft>
                <a:spcPts val="0"/>
              </a:spcAft>
              <a:buNone/>
            </a:pPr>
            <a:r>
              <a:t/>
            </a:r>
            <a:endParaRPr/>
          </a:p>
        </p:txBody>
      </p:sp>
      <p:sp>
        <p:nvSpPr>
          <p:cNvPr id="674" name="Google Shape;674;p59"/>
          <p:cNvSpPr txBox="1"/>
          <p:nvPr>
            <p:ph idx="1" type="subTitle"/>
          </p:nvPr>
        </p:nvSpPr>
        <p:spPr>
          <a:xfrm>
            <a:off x="0" y="675975"/>
            <a:ext cx="9168600" cy="20721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With unsupervised learning algorithms, we can group customer-based similarities such as:</a:t>
            </a:r>
            <a:endParaRPr/>
          </a:p>
          <a:p>
            <a:pPr indent="-180340" lvl="0" marL="320040" rtl="0" algn="l">
              <a:lnSpc>
                <a:spcPct val="115000"/>
              </a:lnSpc>
              <a:spcBef>
                <a:spcPts val="800"/>
              </a:spcBef>
              <a:spcAft>
                <a:spcPts val="0"/>
              </a:spcAft>
              <a:buClr>
                <a:srgbClr val="999999"/>
              </a:buClr>
              <a:buSzPts val="1400"/>
              <a:buChar char="●"/>
            </a:pPr>
            <a:r>
              <a:rPr lang="en"/>
              <a:t>Customer needs (</a:t>
            </a:r>
            <a:r>
              <a:rPr lang="en"/>
              <a:t>e.g.</a:t>
            </a:r>
            <a:r>
              <a:rPr lang="en"/>
              <a:t>, a particular product </a:t>
            </a:r>
            <a:br>
              <a:rPr lang="en"/>
            </a:br>
            <a:r>
              <a:rPr lang="en"/>
              <a:t>can satisfy some of them)</a:t>
            </a:r>
            <a:endParaRPr/>
          </a:p>
          <a:p>
            <a:pPr indent="-180340" lvl="0" marL="320040" rtl="0" algn="l">
              <a:lnSpc>
                <a:spcPct val="115000"/>
              </a:lnSpc>
              <a:spcBef>
                <a:spcPts val="800"/>
              </a:spcBef>
              <a:spcAft>
                <a:spcPts val="0"/>
              </a:spcAft>
              <a:buClr>
                <a:srgbClr val="999999"/>
              </a:buClr>
              <a:buSzPts val="1400"/>
              <a:buChar char="●"/>
            </a:pPr>
            <a:r>
              <a:rPr lang="en"/>
              <a:t>Responses to online marketing channels</a:t>
            </a:r>
            <a:endParaRPr/>
          </a:p>
          <a:p>
            <a:pPr indent="-180340" lvl="0" marL="320040" rtl="0" algn="l">
              <a:lnSpc>
                <a:spcPct val="115000"/>
              </a:lnSpc>
              <a:spcBef>
                <a:spcPts val="800"/>
              </a:spcBef>
              <a:spcAft>
                <a:spcPts val="800"/>
              </a:spcAft>
              <a:buClr>
                <a:srgbClr val="999999"/>
              </a:buClr>
              <a:buSzPts val="1400"/>
              <a:buChar char="●"/>
            </a:pPr>
            <a:r>
              <a:rPr lang="en"/>
              <a:t>Buying habits (e.g., best day for buying,</a:t>
            </a:r>
            <a:br>
              <a:rPr lang="en"/>
            </a:br>
            <a:r>
              <a:rPr lang="en"/>
              <a:t>weekly spend, etc.)</a:t>
            </a:r>
            <a:endParaRPr/>
          </a:p>
        </p:txBody>
      </p:sp>
      <p:cxnSp>
        <p:nvCxnSpPr>
          <p:cNvPr id="675" name="Google Shape;675;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6" name="Google Shape;676;p5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3"/>
          <p:cNvSpPr txBox="1"/>
          <p:nvPr>
            <p:ph type="title"/>
          </p:nvPr>
        </p:nvSpPr>
        <p:spPr>
          <a:xfrm>
            <a:off x="2086175" y="1528675"/>
            <a:ext cx="5850000" cy="26415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2800"/>
              <a:t>Quick Tip for Success:</a:t>
            </a:r>
            <a:endParaRPr sz="2800">
              <a:solidFill>
                <a:schemeClr val="dk1"/>
              </a:solidFill>
            </a:endParaRPr>
          </a:p>
          <a:p>
            <a:pPr indent="0" lvl="0" marL="0" rtl="0" algn="l">
              <a:lnSpc>
                <a:spcPct val="115000"/>
              </a:lnSpc>
              <a:spcBef>
                <a:spcPts val="300"/>
              </a:spcBef>
              <a:spcAft>
                <a:spcPts val="0"/>
              </a:spcAft>
              <a:buClr>
                <a:schemeClr val="dk1"/>
              </a:buClr>
              <a:buSzPts val="1100"/>
              <a:buFont typeface="Arial"/>
              <a:buNone/>
            </a:pPr>
            <a:r>
              <a:rPr lang="en" sz="2600">
                <a:latin typeface="Roboto Light"/>
                <a:ea typeface="Roboto Light"/>
                <a:cs typeface="Roboto Light"/>
                <a:sym typeface="Roboto Light"/>
              </a:rPr>
              <a:t>Take some time and review any past-due assignments you may be missing! The end of the course is coming up soon. </a:t>
            </a:r>
            <a:endParaRPr sz="2600">
              <a:latin typeface="Roboto Light"/>
              <a:ea typeface="Roboto Light"/>
              <a:cs typeface="Roboto Light"/>
              <a:sym typeface="Roboto Light"/>
            </a:endParaRPr>
          </a:p>
        </p:txBody>
      </p:sp>
      <p:pic>
        <p:nvPicPr>
          <p:cNvPr id="380" name="Google Shape;380;p33"/>
          <p:cNvPicPr preferRelativeResize="0"/>
          <p:nvPr/>
        </p:nvPicPr>
        <p:blipFill>
          <a:blip r:embed="rId3">
            <a:alphaModFix/>
          </a:blip>
          <a:stretch>
            <a:fillRect/>
          </a:stretch>
        </p:blipFill>
        <p:spPr>
          <a:xfrm>
            <a:off x="393975" y="1480675"/>
            <a:ext cx="1987902" cy="198790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0"/>
          <p:cNvSpPr txBox="1"/>
          <p:nvPr>
            <p:ph type="title"/>
          </p:nvPr>
        </p:nvSpPr>
        <p:spPr>
          <a:xfrm>
            <a:off x="274325" y="274875"/>
            <a:ext cx="7499700" cy="4593900"/>
          </a:xfrm>
          <a:prstGeom prst="rect">
            <a:avLst/>
          </a:prstGeom>
        </p:spPr>
        <p:txBody>
          <a:bodyPr anchorCtr="0" anchor="ctr" bIns="91425" lIns="2286000" spcFirstLastPara="1" rIns="274300" wrap="square" tIns="182875">
            <a:noAutofit/>
          </a:bodyPr>
          <a:lstStyle/>
          <a:p>
            <a:pPr indent="0" lvl="0" marL="0" rtl="0" algn="l">
              <a:spcBef>
                <a:spcPts val="0"/>
              </a:spcBef>
              <a:spcAft>
                <a:spcPts val="0"/>
              </a:spcAft>
              <a:buNone/>
            </a:pPr>
            <a:r>
              <a:rPr lang="en" sz="3000"/>
              <a:t>Customer segmentation </a:t>
            </a:r>
            <a:br>
              <a:rPr lang="en" sz="3000"/>
            </a:br>
            <a:r>
              <a:rPr lang="en" sz="3000"/>
              <a:t>is a major revenue driver </a:t>
            </a:r>
            <a:br>
              <a:rPr lang="en" sz="3000"/>
            </a:br>
            <a:r>
              <a:rPr lang="en" sz="3000"/>
              <a:t>for leading companies like Netflix and Amazon.</a:t>
            </a:r>
            <a:endParaRPr sz="3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85" name="Shape 685"/>
        <p:cNvGrpSpPr/>
        <p:nvPr/>
      </p:nvGrpSpPr>
      <p:grpSpPr>
        <a:xfrm>
          <a:off x="0" y="0"/>
          <a:ext cx="0" cy="0"/>
          <a:chOff x="0" y="0"/>
          <a:chExt cx="0" cy="0"/>
        </a:xfrm>
      </p:grpSpPr>
      <p:sp>
        <p:nvSpPr>
          <p:cNvPr id="686" name="Google Shape;686;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i="1" lang="en" u="sng">
                <a:solidFill>
                  <a:srgbClr val="FFFFFF"/>
                </a:solidFill>
                <a:hlinkClick r:id="rId3">
                  <a:extLst>
                    <a:ext uri="{A12FA001-AC4F-418D-AE19-62706E023703}">
                      <ahyp:hlinkClr val="tx"/>
                    </a:ext>
                  </a:extLst>
                </a:hlinkClick>
              </a:rPr>
              <a:t>wired.com</a:t>
            </a:r>
            <a:endParaRPr i="1">
              <a:solidFill>
                <a:srgbClr val="FFFFFF"/>
              </a:solidFill>
            </a:endParaRPr>
          </a:p>
        </p:txBody>
      </p:sp>
      <p:sp>
        <p:nvSpPr>
          <p:cNvPr id="687" name="Google Shape;687;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Customer Segmentation</a:t>
            </a:r>
            <a:endParaRPr>
              <a:solidFill>
                <a:srgbClr val="FFFFFF"/>
              </a:solidFill>
            </a:endParaRPr>
          </a:p>
        </p:txBody>
      </p:sp>
      <p:sp>
        <p:nvSpPr>
          <p:cNvPr id="688" name="Google Shape;688;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solidFill>
                  <a:srgbClr val="FFFFFF"/>
                </a:solidFill>
              </a:rPr>
              <a:t>75% of Netflix viewer activity is driven by recommendation. </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Clr>
                <a:schemeClr val="dk1"/>
              </a:buClr>
              <a:buSzPts val="1100"/>
              <a:buFont typeface="Arial"/>
              <a:buNone/>
            </a:pPr>
            <a:r>
              <a:rPr lang="en" sz="2400">
                <a:solidFill>
                  <a:srgbClr val="FFFFFF"/>
                </a:solidFill>
              </a:rPr>
              <a:t>Netflix’s recommendation system saves the company an estimated $1 billion per year through reduced churn.</a:t>
            </a:r>
            <a:endParaRPr sz="2400">
              <a:solidFill>
                <a:srgbClr val="FFFFFF"/>
              </a:solidFill>
            </a:endParaRPr>
          </a:p>
          <a:p>
            <a:pPr indent="0" lvl="0" marL="0" rtl="0" algn="l">
              <a:spcBef>
                <a:spcPts val="0"/>
              </a:spcBef>
              <a:spcAft>
                <a:spcPts val="0"/>
              </a:spcAft>
              <a:buClr>
                <a:schemeClr val="dk1"/>
              </a:buClr>
              <a:buSzPts val="1100"/>
              <a:buFont typeface="Arial"/>
              <a:buNone/>
            </a:pPr>
            <a:r>
              <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pic>
        <p:nvPicPr>
          <p:cNvPr id="689" name="Google Shape;689;p61"/>
          <p:cNvPicPr preferRelativeResize="0"/>
          <p:nvPr/>
        </p:nvPicPr>
        <p:blipFill rotWithShape="1">
          <a:blip r:embed="rId4">
            <a:alphaModFix/>
          </a:blip>
          <a:srcRect b="62794" l="695" r="0" t="0"/>
          <a:stretch/>
        </p:blipFill>
        <p:spPr>
          <a:xfrm>
            <a:off x="395588" y="2461513"/>
            <a:ext cx="8353175" cy="2014126"/>
          </a:xfrm>
          <a:prstGeom prst="rect">
            <a:avLst/>
          </a:prstGeom>
          <a:noFill/>
          <a:ln cap="flat" cmpd="sng" w="9525">
            <a:solidFill>
              <a:srgbClr val="695D46"/>
            </a:solidFill>
            <a:prstDash val="solid"/>
            <a:round/>
            <a:headEnd len="sm" w="sm" type="none"/>
            <a:tailEnd len="sm" w="sm" type="none"/>
          </a:ln>
        </p:spPr>
      </p:pic>
      <p:cxnSp>
        <p:nvCxnSpPr>
          <p:cNvPr id="690" name="Google Shape;690;p61"/>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
        <p:nvSpPr>
          <p:cNvPr id="691" name="Google Shape;691;p61"/>
          <p:cNvSpPr txBox="1"/>
          <p:nvPr/>
        </p:nvSpPr>
        <p:spPr>
          <a:xfrm>
            <a:off x="8517900" y="4854300"/>
            <a:ext cx="4614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rgbClr val="FFFFFF"/>
                </a:solidFill>
              </a:rPr>
              <a:t>30</a:t>
            </a:r>
            <a:endParaRPr sz="6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5818E"/>
        </a:solidFill>
      </p:bgPr>
    </p:bg>
    <p:spTree>
      <p:nvGrpSpPr>
        <p:cNvPr id="695" name="Shape 695"/>
        <p:cNvGrpSpPr/>
        <p:nvPr/>
      </p:nvGrpSpPr>
      <p:grpSpPr>
        <a:xfrm>
          <a:off x="0" y="0"/>
          <a:ext cx="0" cy="0"/>
          <a:chOff x="0" y="0"/>
          <a:chExt cx="0" cy="0"/>
        </a:xfrm>
      </p:grpSpPr>
      <p:sp>
        <p:nvSpPr>
          <p:cNvPr id="696" name="Google Shape;696;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i="1" lang="en" u="sng">
                <a:solidFill>
                  <a:srgbClr val="FFFFFF"/>
                </a:solidFill>
                <a:hlinkClick r:id="rId3">
                  <a:extLst>
                    <a:ext uri="{A12FA001-AC4F-418D-AE19-62706E023703}">
                      <ahyp:hlinkClr val="tx"/>
                    </a:ext>
                  </a:extLst>
                </a:hlinkClick>
              </a:rPr>
              <a:t>martechadvisor.com</a:t>
            </a:r>
            <a:endParaRPr i="1">
              <a:solidFill>
                <a:srgbClr val="FFFFFF"/>
              </a:solidFill>
            </a:endParaRPr>
          </a:p>
        </p:txBody>
      </p:sp>
      <p:sp>
        <p:nvSpPr>
          <p:cNvPr id="697" name="Google Shape;697;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Customer Segmentation</a:t>
            </a:r>
            <a:endParaRPr>
              <a:solidFill>
                <a:srgbClr val="FFFFFF"/>
              </a:solidFill>
            </a:endParaRPr>
          </a:p>
        </p:txBody>
      </p:sp>
      <p:sp>
        <p:nvSpPr>
          <p:cNvPr id="698" name="Google Shape;698;p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solidFill>
                  <a:srgbClr val="FFFFFF"/>
                </a:solidFill>
              </a:rPr>
              <a:t>35% of Amazon’s sales are generated through their recommendation engine. </a:t>
            </a:r>
            <a:endParaRPr sz="2400">
              <a:solidFill>
                <a:srgbClr val="FFFFFF"/>
              </a:solidFill>
            </a:endParaRPr>
          </a:p>
        </p:txBody>
      </p:sp>
      <p:cxnSp>
        <p:nvCxnSpPr>
          <p:cNvPr id="699" name="Google Shape;699;p62"/>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pic>
        <p:nvPicPr>
          <p:cNvPr id="700" name="Google Shape;700;p62"/>
          <p:cNvPicPr preferRelativeResize="0"/>
          <p:nvPr/>
        </p:nvPicPr>
        <p:blipFill rotWithShape="1">
          <a:blip r:embed="rId4">
            <a:alphaModFix/>
          </a:blip>
          <a:srcRect b="63728" l="0" r="0" t="0"/>
          <a:stretch/>
        </p:blipFill>
        <p:spPr>
          <a:xfrm>
            <a:off x="1824675" y="2024325"/>
            <a:ext cx="5797624" cy="1140525"/>
          </a:xfrm>
          <a:prstGeom prst="rect">
            <a:avLst/>
          </a:prstGeom>
          <a:noFill/>
          <a:ln>
            <a:noFill/>
          </a:ln>
          <a:effectLst>
            <a:outerShdw blurRad="242888" rotWithShape="0" algn="bl" dist="9525">
              <a:srgbClr val="000000">
                <a:alpha val="22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Preparation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709" name="Shape 709"/>
        <p:cNvGrpSpPr/>
        <p:nvPr/>
      </p:nvGrpSpPr>
      <p:grpSpPr>
        <a:xfrm>
          <a:off x="0" y="0"/>
          <a:ext cx="0" cy="0"/>
          <a:chOff x="0" y="0"/>
          <a:chExt cx="0" cy="0"/>
        </a:xfrm>
      </p:grpSpPr>
      <p:sp>
        <p:nvSpPr>
          <p:cNvPr id="710" name="Google Shape;710;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 Preparation</a:t>
            </a:r>
            <a:endParaRPr/>
          </a:p>
        </p:txBody>
      </p:sp>
      <p:sp>
        <p:nvSpPr>
          <p:cNvPr id="711" name="Google Shape;711;p64"/>
          <p:cNvSpPr/>
          <p:nvPr/>
        </p:nvSpPr>
        <p:spPr>
          <a:xfrm flipH="1">
            <a:off x="724275" y="17091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4"/>
          <p:cNvSpPr txBox="1"/>
          <p:nvPr/>
        </p:nvSpPr>
        <p:spPr>
          <a:xfrm>
            <a:off x="724275" y="1709225"/>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a:latin typeface="Roboto"/>
                <a:ea typeface="Roboto"/>
                <a:cs typeface="Roboto"/>
                <a:sym typeface="Roboto"/>
              </a:rPr>
              <a:t>Make a good choice of what data is going to be used. It is important to consider what is available in the dataset, what is missing, and what can be removed.</a:t>
            </a:r>
            <a:endParaRPr>
              <a:latin typeface="Roboto"/>
              <a:ea typeface="Roboto"/>
              <a:cs typeface="Roboto"/>
              <a:sym typeface="Roboto"/>
            </a:endParaRPr>
          </a:p>
        </p:txBody>
      </p:sp>
      <p:sp>
        <p:nvSpPr>
          <p:cNvPr id="713" name="Google Shape;713;p64"/>
          <p:cNvSpPr/>
          <p:nvPr/>
        </p:nvSpPr>
        <p:spPr>
          <a:xfrm>
            <a:off x="457150" y="1116500"/>
            <a:ext cx="2019300" cy="476700"/>
          </a:xfrm>
          <a:prstGeom prst="roundRect">
            <a:avLst>
              <a:gd fmla="val 16667" name="adj"/>
            </a:avLst>
          </a:prstGeom>
          <a:solidFill>
            <a:srgbClr val="00C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Light"/>
                <a:ea typeface="Roboto Light"/>
                <a:cs typeface="Roboto Light"/>
                <a:sym typeface="Roboto Light"/>
              </a:rPr>
              <a:t>Data selection</a:t>
            </a:r>
            <a:endParaRPr sz="1900">
              <a:latin typeface="Roboto Light"/>
              <a:ea typeface="Roboto Light"/>
              <a:cs typeface="Roboto Light"/>
              <a:sym typeface="Roboto Light"/>
            </a:endParaRPr>
          </a:p>
        </p:txBody>
      </p:sp>
      <p:sp>
        <p:nvSpPr>
          <p:cNvPr id="714" name="Google Shape;714;p64"/>
          <p:cNvSpPr/>
          <p:nvPr/>
        </p:nvSpPr>
        <p:spPr>
          <a:xfrm rot="10800000">
            <a:off x="593344" y="1505288"/>
            <a:ext cx="261029" cy="144694"/>
          </a:xfrm>
          <a:prstGeom prst="flowChartExtract">
            <a:avLst/>
          </a:prstGeom>
          <a:solidFill>
            <a:srgbClr val="00C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4"/>
          <p:cNvSpPr/>
          <p:nvPr/>
        </p:nvSpPr>
        <p:spPr>
          <a:xfrm>
            <a:off x="3228925" y="1116500"/>
            <a:ext cx="2486100" cy="476700"/>
          </a:xfrm>
          <a:prstGeom prst="roundRect">
            <a:avLst>
              <a:gd fmla="val 16667" name="adj"/>
            </a:avLst>
          </a:prstGeom>
          <a:solidFill>
            <a:srgbClr val="1E89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latin typeface="Roboto Light"/>
                <a:ea typeface="Roboto Light"/>
                <a:cs typeface="Roboto Light"/>
                <a:sym typeface="Roboto Light"/>
              </a:rPr>
              <a:t>Data preprocessing</a:t>
            </a:r>
            <a:endParaRPr sz="1900">
              <a:solidFill>
                <a:srgbClr val="FFFFFF"/>
              </a:solidFill>
              <a:latin typeface="Roboto Light"/>
              <a:ea typeface="Roboto Light"/>
              <a:cs typeface="Roboto Light"/>
              <a:sym typeface="Roboto Light"/>
            </a:endParaRPr>
          </a:p>
        </p:txBody>
      </p:sp>
      <p:sp>
        <p:nvSpPr>
          <p:cNvPr id="716" name="Google Shape;716;p64"/>
          <p:cNvSpPr/>
          <p:nvPr/>
        </p:nvSpPr>
        <p:spPr>
          <a:xfrm rot="10800000">
            <a:off x="3365119" y="1505288"/>
            <a:ext cx="261029" cy="144694"/>
          </a:xfrm>
          <a:prstGeom prst="flowChartExtract">
            <a:avLst/>
          </a:prstGeom>
          <a:solidFill>
            <a:srgbClr val="1E89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17" name="Google Shape;717;p64"/>
          <p:cNvSpPr/>
          <p:nvPr/>
        </p:nvSpPr>
        <p:spPr>
          <a:xfrm flipH="1">
            <a:off x="3496050" y="17091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4"/>
          <p:cNvSpPr txBox="1"/>
          <p:nvPr/>
        </p:nvSpPr>
        <p:spPr>
          <a:xfrm>
            <a:off x="3496050" y="17092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a:latin typeface="Roboto"/>
                <a:ea typeface="Roboto"/>
                <a:cs typeface="Roboto"/>
                <a:sym typeface="Roboto"/>
              </a:rPr>
              <a:t>Organize the selected data by formatting, cleaning, and sampling it.</a:t>
            </a:r>
            <a:endParaRPr>
              <a:latin typeface="Roboto"/>
              <a:ea typeface="Roboto"/>
              <a:cs typeface="Roboto"/>
              <a:sym typeface="Roboto"/>
            </a:endParaRPr>
          </a:p>
        </p:txBody>
      </p:sp>
      <p:sp>
        <p:nvSpPr>
          <p:cNvPr id="719" name="Google Shape;719;p64"/>
          <p:cNvSpPr/>
          <p:nvPr/>
        </p:nvSpPr>
        <p:spPr>
          <a:xfrm>
            <a:off x="6134049" y="1117250"/>
            <a:ext cx="2486100" cy="476700"/>
          </a:xfrm>
          <a:prstGeom prst="roundRect">
            <a:avLst>
              <a:gd fmla="val 16667" name="adj"/>
            </a:avLst>
          </a:prstGeom>
          <a:solidFill>
            <a:srgbClr val="0C34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FFFFFF"/>
                </a:solidFill>
                <a:latin typeface="Roboto Light"/>
                <a:ea typeface="Roboto Light"/>
                <a:cs typeface="Roboto Light"/>
                <a:sym typeface="Roboto Light"/>
              </a:rPr>
              <a:t>Data transformation</a:t>
            </a:r>
            <a:endParaRPr sz="1900">
              <a:solidFill>
                <a:srgbClr val="FFFFFF"/>
              </a:solidFill>
              <a:latin typeface="Roboto Light"/>
              <a:ea typeface="Roboto Light"/>
              <a:cs typeface="Roboto Light"/>
              <a:sym typeface="Roboto Light"/>
            </a:endParaRPr>
          </a:p>
        </p:txBody>
      </p:sp>
      <p:sp>
        <p:nvSpPr>
          <p:cNvPr id="720" name="Google Shape;720;p64"/>
          <p:cNvSpPr/>
          <p:nvPr/>
        </p:nvSpPr>
        <p:spPr>
          <a:xfrm rot="10800000">
            <a:off x="6270244" y="1506038"/>
            <a:ext cx="261029" cy="144694"/>
          </a:xfrm>
          <a:prstGeom prst="flowChartExtract">
            <a:avLst/>
          </a:pr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solidFill>
                <a:srgbClr val="FFFFFF"/>
              </a:solidFill>
            </a:endParaRPr>
          </a:p>
        </p:txBody>
      </p:sp>
      <p:sp>
        <p:nvSpPr>
          <p:cNvPr id="721" name="Google Shape;721;p64"/>
          <p:cNvSpPr/>
          <p:nvPr/>
        </p:nvSpPr>
        <p:spPr>
          <a:xfrm flipH="1">
            <a:off x="6401175" y="17099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4"/>
          <p:cNvSpPr txBox="1"/>
          <p:nvPr/>
        </p:nvSpPr>
        <p:spPr>
          <a:xfrm>
            <a:off x="6401175" y="170998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lang="en">
                <a:latin typeface="Roboto"/>
                <a:ea typeface="Roboto"/>
                <a:cs typeface="Roboto"/>
                <a:sym typeface="Roboto"/>
              </a:rPr>
              <a:t>Transform the data </a:t>
            </a:r>
            <a:br>
              <a:rPr lang="en">
                <a:latin typeface="Roboto"/>
                <a:ea typeface="Roboto"/>
                <a:cs typeface="Roboto"/>
                <a:sym typeface="Roboto"/>
              </a:rPr>
            </a:br>
            <a:r>
              <a:rPr lang="en">
                <a:latin typeface="Roboto"/>
                <a:ea typeface="Roboto"/>
                <a:cs typeface="Roboto"/>
                <a:sym typeface="Roboto"/>
              </a:rPr>
              <a:t>to a format that eases </a:t>
            </a:r>
            <a:br>
              <a:rPr lang="en">
                <a:latin typeface="Roboto"/>
                <a:ea typeface="Roboto"/>
                <a:cs typeface="Roboto"/>
                <a:sym typeface="Roboto"/>
              </a:rPr>
            </a:br>
            <a:r>
              <a:rPr lang="en">
                <a:latin typeface="Roboto"/>
                <a:ea typeface="Roboto"/>
                <a:cs typeface="Roboto"/>
                <a:sym typeface="Roboto"/>
              </a:rPr>
              <a:t>its treatment and </a:t>
            </a:r>
            <a:br>
              <a:rPr lang="en">
                <a:latin typeface="Roboto"/>
                <a:ea typeface="Roboto"/>
                <a:cs typeface="Roboto"/>
                <a:sym typeface="Roboto"/>
              </a:rPr>
            </a:br>
            <a:r>
              <a:rPr lang="en">
                <a:latin typeface="Roboto"/>
                <a:ea typeface="Roboto"/>
                <a:cs typeface="Roboto"/>
                <a:sym typeface="Roboto"/>
              </a:rPr>
              <a:t>storage for future </a:t>
            </a:r>
            <a:br>
              <a:rPr lang="en">
                <a:latin typeface="Roboto"/>
                <a:ea typeface="Roboto"/>
                <a:cs typeface="Roboto"/>
                <a:sym typeface="Roboto"/>
              </a:rPr>
            </a:br>
            <a:r>
              <a:rPr lang="en">
                <a:latin typeface="Roboto"/>
                <a:ea typeface="Roboto"/>
                <a:cs typeface="Roboto"/>
                <a:sym typeface="Roboto"/>
              </a:rPr>
              <a:t>use (e.g., CSV file, spreadsheet, database).</a:t>
            </a:r>
            <a:endParaRPr>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5"/>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Preparation</a:t>
            </a:r>
            <a:r>
              <a:rPr lang="en"/>
              <a:t> </a:t>
            </a:r>
            <a:br>
              <a:rPr lang="en"/>
            </a:br>
            <a:r>
              <a:rPr lang="en"/>
              <a:t>for Unsupervised Learning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7"/>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737" name="Google Shape;737;p67"/>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 </a:t>
            </a:r>
            <a:r>
              <a:rPr lang="en"/>
              <a:t>Understanding Customers</a:t>
            </a:r>
            <a:endParaRPr/>
          </a:p>
          <a:p>
            <a:pPr indent="0" lvl="0" marL="0" rtl="0" algn="l">
              <a:lnSpc>
                <a:spcPct val="115000"/>
              </a:lnSpc>
              <a:spcBef>
                <a:spcPts val="800"/>
              </a:spcBef>
              <a:spcAft>
                <a:spcPts val="800"/>
              </a:spcAft>
              <a:buNone/>
            </a:pPr>
            <a:r>
              <a:rPr lang="en" sz="2000"/>
              <a:t>In this activity, you will perform data preparation tasks on a dataset about the purchases made by 200 customers on an e-commerce website.</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741" name="Shape 741"/>
        <p:cNvGrpSpPr/>
        <p:nvPr/>
      </p:nvGrpSpPr>
      <p:grpSpPr>
        <a:xfrm>
          <a:off x="0" y="0"/>
          <a:ext cx="0" cy="0"/>
          <a:chOff x="0" y="0"/>
          <a:chExt cx="0" cy="0"/>
        </a:xfrm>
      </p:grpSpPr>
      <p:sp>
        <p:nvSpPr>
          <p:cNvPr id="742" name="Google Shape;74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Understanding Customers</a:t>
            </a:r>
            <a:endParaRPr>
              <a:latin typeface="Roboto Light"/>
              <a:ea typeface="Roboto Light"/>
              <a:cs typeface="Roboto Light"/>
              <a:sym typeface="Roboto Light"/>
            </a:endParaRPr>
          </a:p>
        </p:txBody>
      </p:sp>
      <p:graphicFrame>
        <p:nvGraphicFramePr>
          <p:cNvPr id="743" name="Google Shape;743;p68"/>
          <p:cNvGraphicFramePr/>
          <p:nvPr/>
        </p:nvGraphicFramePr>
        <p:xfrm>
          <a:off x="586050" y="1118383"/>
          <a:ext cx="3000000" cy="3000000"/>
        </p:xfrm>
        <a:graphic>
          <a:graphicData uri="http://schemas.openxmlformats.org/drawingml/2006/table">
            <a:tbl>
              <a:tblPr>
                <a:noFill/>
                <a:tableStyleId>{2D8CC304-875A-4BC6-BEDF-4A9DFCC59C5A}</a:tableStyleId>
              </a:tblPr>
              <a:tblGrid>
                <a:gridCol w="2496050"/>
                <a:gridCol w="5475850"/>
              </a:tblGrid>
              <a:tr h="1197300">
                <a:tc>
                  <a:txBody>
                    <a:bodyPr/>
                    <a:lstStyle/>
                    <a:p>
                      <a:pPr indent="0" lvl="0" marL="0" rtl="0" algn="r">
                        <a:spcBef>
                          <a:spcPts val="0"/>
                        </a:spcBef>
                        <a:spcAft>
                          <a:spcPts val="0"/>
                        </a:spcAft>
                        <a:buNone/>
                      </a:pPr>
                      <a:r>
                        <a:rPr b="1" lang="en" sz="1800">
                          <a:solidFill>
                            <a:srgbClr val="FFFFFF"/>
                          </a:solidFill>
                          <a:latin typeface="Roboto"/>
                          <a:ea typeface="Roboto"/>
                          <a:cs typeface="Roboto"/>
                          <a:sym typeface="Roboto"/>
                        </a:rPr>
                        <a:t>Annual Income</a:t>
                      </a:r>
                      <a:endParaRPr b="1" sz="1800">
                        <a:solidFill>
                          <a:srgbClr val="FFFFFF"/>
                        </a:solidFill>
                        <a:latin typeface="Roboto"/>
                        <a:ea typeface="Roboto"/>
                        <a:cs typeface="Roboto"/>
                        <a:sym typeface="Roboto"/>
                      </a:endParaRPr>
                    </a:p>
                  </a:txBody>
                  <a:tcPr marT="182875" marB="182875" marR="274300"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600">
                          <a:latin typeface="Roboto"/>
                          <a:ea typeface="Roboto"/>
                          <a:cs typeface="Roboto"/>
                          <a:sym typeface="Roboto"/>
                        </a:rPr>
                        <a:t>This feature should be regularized since it is on a different scale than the other features; dividing by </a:t>
                      </a:r>
                      <a:r>
                        <a:rPr lang="en" sz="1600">
                          <a:solidFill>
                            <a:srgbClr val="FFFFFF"/>
                          </a:solidFill>
                          <a:highlight>
                            <a:srgbClr val="434343"/>
                          </a:highlight>
                          <a:latin typeface="Inconsolata"/>
                          <a:ea typeface="Inconsolata"/>
                          <a:cs typeface="Inconsolata"/>
                          <a:sym typeface="Inconsolata"/>
                        </a:rPr>
                        <a:t>1000</a:t>
                      </a:r>
                      <a:r>
                        <a:rPr lang="en" sz="1600">
                          <a:latin typeface="Roboto"/>
                          <a:ea typeface="Roboto"/>
                          <a:cs typeface="Roboto"/>
                          <a:sym typeface="Roboto"/>
                        </a:rPr>
                        <a:t> is the simplest solution.</a:t>
                      </a:r>
                      <a:endParaRPr sz="1600">
                        <a:latin typeface="Roboto"/>
                        <a:ea typeface="Roboto"/>
                        <a:cs typeface="Roboto"/>
                        <a:sym typeface="Roboto"/>
                      </a:endParaRPr>
                    </a:p>
                  </a:txBody>
                  <a:tcPr marT="182875" marB="182875" marR="274300"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r h="1123775">
                <a:tc>
                  <a:txBody>
                    <a:bodyPr/>
                    <a:lstStyle/>
                    <a:p>
                      <a:pPr indent="0" lvl="0" marL="0" rtl="0" algn="r">
                        <a:spcBef>
                          <a:spcPts val="0"/>
                        </a:spcBef>
                        <a:spcAft>
                          <a:spcPts val="0"/>
                        </a:spcAft>
                        <a:buNone/>
                      </a:pPr>
                      <a:r>
                        <a:rPr b="1" lang="en" sz="1800">
                          <a:solidFill>
                            <a:srgbClr val="FFFFFF"/>
                          </a:solidFill>
                          <a:latin typeface="Roboto"/>
                          <a:ea typeface="Roboto"/>
                          <a:cs typeface="Roboto"/>
                          <a:sym typeface="Roboto"/>
                        </a:rPr>
                        <a:t>Previous Shopper</a:t>
                      </a:r>
                      <a:endParaRPr b="1" sz="1800">
                        <a:solidFill>
                          <a:srgbClr val="FFFFFF"/>
                        </a:solidFill>
                        <a:latin typeface="Roboto"/>
                        <a:ea typeface="Roboto"/>
                        <a:cs typeface="Roboto"/>
                        <a:sym typeface="Roboto"/>
                      </a:endParaRPr>
                    </a:p>
                  </a:txBody>
                  <a:tcPr marT="182875" marB="182875" marR="274300"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600">
                          <a:latin typeface="Roboto"/>
                          <a:ea typeface="Roboto"/>
                          <a:cs typeface="Roboto"/>
                          <a:sym typeface="Roboto"/>
                        </a:rPr>
                        <a:t>The</a:t>
                      </a:r>
                      <a:r>
                        <a:rPr lang="en" sz="1600">
                          <a:latin typeface="Roboto"/>
                          <a:ea typeface="Roboto"/>
                          <a:cs typeface="Roboto"/>
                          <a:sym typeface="Roboto"/>
                        </a:rPr>
                        <a:t> </a:t>
                      </a:r>
                      <a:r>
                        <a:rPr lang="en" sz="1600">
                          <a:solidFill>
                            <a:srgbClr val="FFFFFF"/>
                          </a:solidFill>
                          <a:highlight>
                            <a:srgbClr val="000000"/>
                          </a:highlight>
                          <a:latin typeface="Inconsolata"/>
                          <a:ea typeface="Inconsolata"/>
                          <a:cs typeface="Inconsolata"/>
                          <a:sym typeface="Inconsolata"/>
                        </a:rPr>
                        <a:t>Pr</a:t>
                      </a:r>
                      <a:r>
                        <a:rPr lang="en" sz="1600">
                          <a:solidFill>
                            <a:srgbClr val="FFFFFF"/>
                          </a:solidFill>
                          <a:highlight>
                            <a:srgbClr val="000000"/>
                          </a:highlight>
                          <a:latin typeface="Inconsolata"/>
                          <a:ea typeface="Inconsolata"/>
                          <a:cs typeface="Inconsolata"/>
                          <a:sym typeface="Inconsolata"/>
                        </a:rPr>
                        <a:t>evious Shopper</a:t>
                      </a:r>
                      <a:r>
                        <a:rPr lang="en" sz="1600">
                          <a:latin typeface="Roboto"/>
                          <a:ea typeface="Roboto"/>
                          <a:cs typeface="Roboto"/>
                          <a:sym typeface="Roboto"/>
                        </a:rPr>
                        <a:t> should be transformed to a numerical value; in this case, transforming </a:t>
                      </a:r>
                      <a:r>
                        <a:rPr lang="en" sz="1600">
                          <a:solidFill>
                            <a:srgbClr val="FFFFFF"/>
                          </a:solidFill>
                          <a:highlight>
                            <a:srgbClr val="000000"/>
                          </a:highlight>
                          <a:latin typeface="Inconsolata"/>
                          <a:ea typeface="Inconsolata"/>
                          <a:cs typeface="Inconsolata"/>
                          <a:sym typeface="Inconsolata"/>
                        </a:rPr>
                        <a:t>Yes</a:t>
                      </a:r>
                      <a:r>
                        <a:rPr lang="en" sz="1600">
                          <a:latin typeface="Roboto"/>
                          <a:ea typeface="Roboto"/>
                          <a:cs typeface="Roboto"/>
                          <a:sym typeface="Roboto"/>
                        </a:rPr>
                        <a:t> to </a:t>
                      </a:r>
                      <a:r>
                        <a:rPr lang="en" sz="1600">
                          <a:solidFill>
                            <a:srgbClr val="FFFFFF"/>
                          </a:solidFill>
                          <a:highlight>
                            <a:srgbClr val="000000"/>
                          </a:highlight>
                          <a:latin typeface="Inconsolata"/>
                          <a:ea typeface="Inconsolata"/>
                          <a:cs typeface="Inconsolata"/>
                          <a:sym typeface="Inconsolata"/>
                        </a:rPr>
                        <a:t>1</a:t>
                      </a:r>
                      <a:r>
                        <a:rPr lang="en" sz="1600">
                          <a:latin typeface="Roboto"/>
                          <a:ea typeface="Roboto"/>
                          <a:cs typeface="Roboto"/>
                          <a:sym typeface="Roboto"/>
                        </a:rPr>
                        <a:t> and </a:t>
                      </a:r>
                      <a:r>
                        <a:rPr lang="en" sz="1600">
                          <a:solidFill>
                            <a:srgbClr val="FFFFFF"/>
                          </a:solidFill>
                          <a:highlight>
                            <a:srgbClr val="000000"/>
                          </a:highlight>
                          <a:latin typeface="Inconsolata"/>
                          <a:ea typeface="Inconsolata"/>
                          <a:cs typeface="Inconsolata"/>
                          <a:sym typeface="Inconsolata"/>
                        </a:rPr>
                        <a:t>No</a:t>
                      </a:r>
                      <a:r>
                        <a:rPr lang="en" sz="1600">
                          <a:latin typeface="Roboto"/>
                          <a:ea typeface="Roboto"/>
                          <a:cs typeface="Roboto"/>
                          <a:sym typeface="Roboto"/>
                        </a:rPr>
                        <a:t> to </a:t>
                      </a:r>
                      <a:r>
                        <a:rPr lang="en" sz="1600">
                          <a:solidFill>
                            <a:srgbClr val="FFFFFF"/>
                          </a:solidFill>
                          <a:highlight>
                            <a:srgbClr val="000000"/>
                          </a:highlight>
                          <a:latin typeface="Inconsolata"/>
                          <a:ea typeface="Inconsolata"/>
                          <a:cs typeface="Inconsolata"/>
                          <a:sym typeface="Inconsolata"/>
                        </a:rPr>
                        <a:t>0</a:t>
                      </a:r>
                      <a:r>
                        <a:rPr lang="en" sz="1600">
                          <a:latin typeface="Roboto"/>
                          <a:ea typeface="Roboto"/>
                          <a:cs typeface="Roboto"/>
                          <a:sym typeface="Roboto"/>
                        </a:rPr>
                        <a:t> is a feasible solution.</a:t>
                      </a:r>
                      <a:endParaRPr sz="1600">
                        <a:latin typeface="Roboto"/>
                        <a:ea typeface="Roboto"/>
                        <a:cs typeface="Roboto"/>
                        <a:sym typeface="Roboto"/>
                      </a:endParaRPr>
                    </a:p>
                  </a:txBody>
                  <a:tcPr marT="182875" marB="182875" marR="274300"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C8E9">
                        <a:alpha val="36870"/>
                      </a:srgbClr>
                    </a:solidFill>
                  </a:tcPr>
                </a:tc>
              </a:tr>
              <a:tr h="887750">
                <a:tc>
                  <a:txBody>
                    <a:bodyPr/>
                    <a:lstStyle/>
                    <a:p>
                      <a:pPr indent="0" lvl="0" marL="0" rtl="0" algn="r">
                        <a:spcBef>
                          <a:spcPts val="0"/>
                        </a:spcBef>
                        <a:spcAft>
                          <a:spcPts val="0"/>
                        </a:spcAft>
                        <a:buNone/>
                      </a:pPr>
                      <a:r>
                        <a:rPr b="1" lang="en" sz="1800">
                          <a:solidFill>
                            <a:srgbClr val="FFFFFF"/>
                          </a:solidFill>
                          <a:latin typeface="Roboto"/>
                          <a:ea typeface="Roboto"/>
                          <a:cs typeface="Roboto"/>
                          <a:sym typeface="Roboto"/>
                        </a:rPr>
                        <a:t>CustomerID</a:t>
                      </a:r>
                      <a:endParaRPr b="1" sz="1800">
                        <a:solidFill>
                          <a:srgbClr val="FFFFFF"/>
                        </a:solidFill>
                        <a:latin typeface="Roboto"/>
                        <a:ea typeface="Roboto"/>
                        <a:cs typeface="Roboto"/>
                        <a:sym typeface="Roboto"/>
                      </a:endParaRPr>
                    </a:p>
                  </a:txBody>
                  <a:tcPr marT="182875" marB="182875" marR="274300"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600">
                          <a:latin typeface="Roboto"/>
                          <a:ea typeface="Roboto"/>
                          <a:cs typeface="Roboto"/>
                          <a:sym typeface="Roboto"/>
                        </a:rPr>
                        <a:t>Since this column is not relevant to the clustering algorithm, it should be dropped from the </a:t>
                      </a:r>
                      <a:r>
                        <a:rPr lang="en" sz="1600">
                          <a:solidFill>
                            <a:srgbClr val="FFFFFF"/>
                          </a:solidFill>
                          <a:highlight>
                            <a:srgbClr val="000000"/>
                          </a:highlight>
                          <a:latin typeface="Inconsolata"/>
                          <a:ea typeface="Inconsolata"/>
                          <a:cs typeface="Inconsolata"/>
                          <a:sym typeface="Inconsolata"/>
                        </a:rPr>
                        <a:t>DataFrame</a:t>
                      </a:r>
                      <a:r>
                        <a:rPr lang="en" sz="1600">
                          <a:latin typeface="Roboto"/>
                          <a:ea typeface="Roboto"/>
                          <a:cs typeface="Roboto"/>
                          <a:sym typeface="Roboto"/>
                        </a:rPr>
                        <a:t>.</a:t>
                      </a:r>
                      <a:endParaRPr sz="1600">
                        <a:latin typeface="Roboto"/>
                        <a:ea typeface="Roboto"/>
                        <a:cs typeface="Roboto"/>
                        <a:sym typeface="Roboto"/>
                      </a:endParaRPr>
                    </a:p>
                  </a:txBody>
                  <a:tcPr marT="182875" marB="182875" marR="274300" marL="274300">
                    <a:lnL cap="flat" cmpd="sng" w="9525">
                      <a:solidFill>
                        <a:srgbClr val="00C8E9"/>
                      </a:solidFill>
                      <a:prstDash val="solid"/>
                      <a:round/>
                      <a:headEnd len="sm" w="sm" type="none"/>
                      <a:tailEnd len="sm" w="sm" type="none"/>
                    </a:lnL>
                    <a:lnR cap="flat" cmpd="sng" w="9525">
                      <a:solidFill>
                        <a:srgbClr val="00C8E9"/>
                      </a:solidFill>
                      <a:prstDash val="solid"/>
                      <a:round/>
                      <a:headEnd len="sm" w="sm" type="none"/>
                      <a:tailEnd len="sm" w="sm" type="none"/>
                    </a:lnR>
                    <a:lnT cap="flat" cmpd="sng" w="9525">
                      <a:solidFill>
                        <a:srgbClr val="00C8E9"/>
                      </a:solidFill>
                      <a:prstDash val="solid"/>
                      <a:round/>
                      <a:headEnd len="sm" w="sm" type="none"/>
                      <a:tailEnd len="sm" w="sm" type="none"/>
                    </a:lnT>
                    <a:lnB cap="flat" cmpd="sng" w="9525">
                      <a:solidFill>
                        <a:srgbClr val="00C8E9"/>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Week:</a:t>
            </a:r>
            <a:r>
              <a:rPr lang="en"/>
              <a:t> </a:t>
            </a:r>
            <a:endParaRPr/>
          </a:p>
          <a:p>
            <a:pPr indent="0" lvl="0" marL="0" rtl="0" algn="ctr">
              <a:spcBef>
                <a:spcPts val="0"/>
              </a:spcBef>
              <a:spcAft>
                <a:spcPts val="0"/>
              </a:spcAft>
              <a:buNone/>
            </a:pPr>
            <a:r>
              <a:rPr lang="en"/>
              <a:t>Unsupervised Machine Learning</a:t>
            </a:r>
            <a:endParaRPr/>
          </a:p>
        </p:txBody>
      </p:sp>
      <p:sp>
        <p:nvSpPr>
          <p:cNvPr id="386" name="Google Shape;386;p34"/>
          <p:cNvSpPr/>
          <p:nvPr/>
        </p:nvSpPr>
        <p:spPr>
          <a:xfrm>
            <a:off x="3859175" y="1581150"/>
            <a:ext cx="1425600" cy="393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Module 18</a:t>
            </a:r>
            <a:endParaRPr sz="1800">
              <a:solidFill>
                <a:srgbClr val="FFFFFF"/>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1"/>
          <p:cNvSpPr txBox="1"/>
          <p:nvPr>
            <p:ph type="title"/>
          </p:nvPr>
        </p:nvSpPr>
        <p:spPr>
          <a:xfrm>
            <a:off x="-101100" y="4408125"/>
            <a:ext cx="8970300" cy="537000"/>
          </a:xfrm>
          <a:prstGeom prst="rect">
            <a:avLst/>
          </a:prstGeom>
        </p:spPr>
        <p:txBody>
          <a:bodyPr anchorCtr="0" anchor="t" bIns="0" lIns="457200" spcFirstLastPara="1" rIns="274300" wrap="square" tIns="9125">
            <a:noAutofit/>
          </a:bodyPr>
          <a:lstStyle/>
          <a:p>
            <a:pPr indent="0" lvl="0" marL="0" rtl="0" algn="r">
              <a:spcBef>
                <a:spcPts val="0"/>
              </a:spcBef>
              <a:spcAft>
                <a:spcPts val="0"/>
              </a:spcAft>
              <a:buNone/>
            </a:pPr>
            <a:r>
              <a:rPr lang="en">
                <a:solidFill>
                  <a:schemeClr val="lt1"/>
                </a:solidFill>
              </a:rPr>
              <a:t>20 minutes</a:t>
            </a:r>
            <a:endParaRPr/>
          </a:p>
        </p:txBody>
      </p:sp>
      <p:sp>
        <p:nvSpPr>
          <p:cNvPr id="757" name="Google Shape;757;p71"/>
          <p:cNvSpPr txBox="1"/>
          <p:nvPr>
            <p:ph idx="2" type="title"/>
          </p:nvPr>
        </p:nvSpPr>
        <p:spPr>
          <a:xfrm>
            <a:off x="274325" y="2619925"/>
            <a:ext cx="8595300" cy="53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Boston Marathon Preprocessing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K-Means Algorithm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3"/>
          <p:cNvSpPr/>
          <p:nvPr/>
        </p:nvSpPr>
        <p:spPr>
          <a:xfrm>
            <a:off x="0" y="0"/>
            <a:ext cx="5687400" cy="5143500"/>
          </a:xfrm>
          <a:prstGeom prst="rect">
            <a:avLst/>
          </a:prstGeom>
          <a:gradFill>
            <a:gsLst>
              <a:gs pos="0">
                <a:srgbClr val="E6ECF5">
                  <a:alpha val="78039"/>
                </a:srgbClr>
              </a:gs>
              <a:gs pos="56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3"/>
          <p:cNvSpPr txBox="1"/>
          <p:nvPr>
            <p:ph type="title"/>
          </p:nvPr>
        </p:nvSpPr>
        <p:spPr>
          <a:xfrm>
            <a:off x="-12300" y="1163657"/>
            <a:ext cx="54243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What Can K-Means Do for Me?</a:t>
            </a:r>
            <a:endParaRPr>
              <a:solidFill>
                <a:schemeClr val="dk1"/>
              </a:solidFill>
            </a:endParaRPr>
          </a:p>
          <a:p>
            <a:pPr indent="0" lvl="0" marL="0" rtl="0" algn="l">
              <a:spcBef>
                <a:spcPts val="0"/>
              </a:spcBef>
              <a:spcAft>
                <a:spcPts val="0"/>
              </a:spcAft>
              <a:buNone/>
            </a:pPr>
            <a:r>
              <a:t/>
            </a:r>
            <a:endParaRPr/>
          </a:p>
        </p:txBody>
      </p:sp>
      <p:sp>
        <p:nvSpPr>
          <p:cNvPr id="770" name="Google Shape;770;p73"/>
          <p:cNvSpPr txBox="1"/>
          <p:nvPr>
            <p:ph idx="1" type="subTitle"/>
          </p:nvPr>
        </p:nvSpPr>
        <p:spPr>
          <a:xfrm>
            <a:off x="0" y="1839632"/>
            <a:ext cx="4567500" cy="23142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Imagine that you are in a room full of small spheres (data points).</a:t>
            </a:r>
            <a:endParaRPr/>
          </a:p>
          <a:p>
            <a:pPr indent="0" lvl="0" marL="0" rtl="0" algn="l">
              <a:lnSpc>
                <a:spcPct val="115000"/>
              </a:lnSpc>
              <a:spcBef>
                <a:spcPts val="800"/>
              </a:spcBef>
              <a:spcAft>
                <a:spcPts val="0"/>
              </a:spcAft>
              <a:buClr>
                <a:schemeClr val="dk1"/>
              </a:buClr>
              <a:buSzPts val="1100"/>
              <a:buFont typeface="Arial"/>
              <a:buNone/>
            </a:pPr>
            <a:r>
              <a:rPr lang="en"/>
              <a:t>Each sphere represents a flower (iris), and the axes represent features of flowers.</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771" name="Google Shape;771;p73"/>
          <p:cNvPicPr preferRelativeResize="0"/>
          <p:nvPr/>
        </p:nvPicPr>
        <p:blipFill rotWithShape="1">
          <a:blip r:embed="rId3">
            <a:alphaModFix/>
          </a:blip>
          <a:srcRect b="7120" l="23995" r="22869" t="4313"/>
          <a:stretch/>
        </p:blipFill>
        <p:spPr>
          <a:xfrm>
            <a:off x="4627075" y="0"/>
            <a:ext cx="4093649" cy="5032651"/>
          </a:xfrm>
          <a:prstGeom prst="rect">
            <a:avLst/>
          </a:prstGeom>
          <a:noFill/>
          <a:ln>
            <a:noFill/>
          </a:ln>
        </p:spPr>
      </p:pic>
      <p:sp>
        <p:nvSpPr>
          <p:cNvPr id="772" name="Google Shape;772;p7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cxnSp>
        <p:nvCxnSpPr>
          <p:cNvPr id="773" name="Google Shape;773;p73"/>
          <p:cNvCxnSpPr/>
          <p:nvPr/>
        </p:nvCxnSpPr>
        <p:spPr>
          <a:xfrm>
            <a:off x="274375" y="1803737"/>
            <a:ext cx="4469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7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9" name="Google Shape;779;p74"/>
          <p:cNvPicPr preferRelativeResize="0"/>
          <p:nvPr/>
        </p:nvPicPr>
        <p:blipFill rotWithShape="1">
          <a:blip r:embed="rId3">
            <a:alphaModFix/>
          </a:blip>
          <a:srcRect b="0" l="18906" r="18737" t="4906"/>
          <a:stretch/>
        </p:blipFill>
        <p:spPr>
          <a:xfrm>
            <a:off x="4765725" y="183225"/>
            <a:ext cx="4205251" cy="4809625"/>
          </a:xfrm>
          <a:prstGeom prst="rect">
            <a:avLst/>
          </a:prstGeom>
          <a:noFill/>
          <a:ln>
            <a:noFill/>
          </a:ln>
        </p:spPr>
      </p:pic>
      <p:sp>
        <p:nvSpPr>
          <p:cNvPr id="780" name="Google Shape;780;p74"/>
          <p:cNvSpPr/>
          <p:nvPr/>
        </p:nvSpPr>
        <p:spPr>
          <a:xfrm>
            <a:off x="0" y="0"/>
            <a:ext cx="5687400" cy="5143500"/>
          </a:xfrm>
          <a:prstGeom prst="rect">
            <a:avLst/>
          </a:prstGeom>
          <a:gradFill>
            <a:gsLst>
              <a:gs pos="0">
                <a:srgbClr val="E6ECF5">
                  <a:alpha val="78039"/>
                </a:srgbClr>
              </a:gs>
              <a:gs pos="56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74"/>
          <p:cNvSpPr txBox="1"/>
          <p:nvPr>
            <p:ph type="title"/>
          </p:nvPr>
        </p:nvSpPr>
        <p:spPr>
          <a:xfrm>
            <a:off x="-12300" y="1163657"/>
            <a:ext cx="54243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What Can K-Means Do for Me?</a:t>
            </a:r>
            <a:endParaRPr>
              <a:solidFill>
                <a:schemeClr val="dk1"/>
              </a:solidFill>
            </a:endParaRPr>
          </a:p>
          <a:p>
            <a:pPr indent="0" lvl="0" marL="0" rtl="0" algn="l">
              <a:spcBef>
                <a:spcPts val="0"/>
              </a:spcBef>
              <a:spcAft>
                <a:spcPts val="0"/>
              </a:spcAft>
              <a:buNone/>
            </a:pPr>
            <a:r>
              <a:t/>
            </a:r>
            <a:endParaRPr/>
          </a:p>
        </p:txBody>
      </p:sp>
      <p:sp>
        <p:nvSpPr>
          <p:cNvPr id="782" name="Google Shape;782;p74"/>
          <p:cNvSpPr txBox="1"/>
          <p:nvPr>
            <p:ph idx="1" type="subTitle"/>
          </p:nvPr>
        </p:nvSpPr>
        <p:spPr>
          <a:xfrm>
            <a:off x="0" y="1839625"/>
            <a:ext cx="4868100" cy="23142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solidFill>
                  <a:schemeClr val="dk1"/>
                </a:solidFill>
              </a:rPr>
              <a:t>K-means is an unsupervised learning algorithm used to identify clusters.</a:t>
            </a:r>
            <a:endParaRPr/>
          </a:p>
        </p:txBody>
      </p:sp>
      <p:sp>
        <p:nvSpPr>
          <p:cNvPr id="783" name="Google Shape;783;p7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cxnSp>
        <p:nvCxnSpPr>
          <p:cNvPr id="784" name="Google Shape;784;p74"/>
          <p:cNvCxnSpPr/>
          <p:nvPr/>
        </p:nvCxnSpPr>
        <p:spPr>
          <a:xfrm>
            <a:off x="274375" y="1803737"/>
            <a:ext cx="4469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the K-Means Algorithm Works</a:t>
            </a:r>
            <a:endParaRPr>
              <a:solidFill>
                <a:schemeClr val="dk1"/>
              </a:solidFill>
            </a:endParaRPr>
          </a:p>
          <a:p>
            <a:pPr indent="0" lvl="0" marL="0" rtl="0" algn="l">
              <a:spcBef>
                <a:spcPts val="0"/>
              </a:spcBef>
              <a:spcAft>
                <a:spcPts val="0"/>
              </a:spcAft>
              <a:buNone/>
            </a:pPr>
            <a:r>
              <a:t/>
            </a:r>
            <a:endParaRPr/>
          </a:p>
        </p:txBody>
      </p:sp>
      <p:pic>
        <p:nvPicPr>
          <p:cNvPr id="790" name="Google Shape;790;p75"/>
          <p:cNvPicPr preferRelativeResize="0"/>
          <p:nvPr/>
        </p:nvPicPr>
        <p:blipFill rotWithShape="1">
          <a:blip r:embed="rId3">
            <a:alphaModFix/>
          </a:blip>
          <a:srcRect b="2747" l="0" r="0" t="2841"/>
          <a:stretch/>
        </p:blipFill>
        <p:spPr>
          <a:xfrm>
            <a:off x="792475" y="785400"/>
            <a:ext cx="7559050" cy="40142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76"/>
          <p:cNvPicPr preferRelativeResize="0"/>
          <p:nvPr/>
        </p:nvPicPr>
        <p:blipFill>
          <a:blip r:embed="rId3">
            <a:alphaModFix/>
          </a:blip>
          <a:stretch>
            <a:fillRect/>
          </a:stretch>
        </p:blipFill>
        <p:spPr>
          <a:xfrm>
            <a:off x="5211800" y="2496300"/>
            <a:ext cx="3247051" cy="2294375"/>
          </a:xfrm>
          <a:prstGeom prst="rect">
            <a:avLst/>
          </a:prstGeom>
          <a:noFill/>
          <a:ln>
            <a:noFill/>
          </a:ln>
        </p:spPr>
      </p:pic>
      <p:sp>
        <p:nvSpPr>
          <p:cNvPr id="796" name="Google Shape;796;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the K-Means Algorithm Works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pic>
        <p:nvPicPr>
          <p:cNvPr id="797" name="Google Shape;797;p76"/>
          <p:cNvPicPr preferRelativeResize="0"/>
          <p:nvPr/>
        </p:nvPicPr>
        <p:blipFill>
          <a:blip r:embed="rId4">
            <a:alphaModFix/>
          </a:blip>
          <a:stretch>
            <a:fillRect/>
          </a:stretch>
        </p:blipFill>
        <p:spPr>
          <a:xfrm>
            <a:off x="4305138" y="878250"/>
            <a:ext cx="827470" cy="3662574"/>
          </a:xfrm>
          <a:prstGeom prst="rect">
            <a:avLst/>
          </a:prstGeom>
          <a:noFill/>
          <a:ln>
            <a:noFill/>
          </a:ln>
        </p:spPr>
      </p:pic>
      <p:sp>
        <p:nvSpPr>
          <p:cNvPr id="798" name="Google Shape;798;p76"/>
          <p:cNvSpPr/>
          <p:nvPr/>
        </p:nvSpPr>
        <p:spPr>
          <a:xfrm>
            <a:off x="457176" y="887900"/>
            <a:ext cx="1792200" cy="476700"/>
          </a:xfrm>
          <a:prstGeom prst="roundRect">
            <a:avLst>
              <a:gd fmla="val 16667" name="adj"/>
            </a:avLst>
          </a:prstGeom>
          <a:solidFill>
            <a:srgbClr val="00C8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oboto Light"/>
                <a:ea typeface="Roboto Light"/>
                <a:cs typeface="Roboto Light"/>
                <a:sym typeface="Roboto Light"/>
              </a:rPr>
              <a:t>k clusters</a:t>
            </a:r>
            <a:endParaRPr sz="2400">
              <a:latin typeface="Roboto Light"/>
              <a:ea typeface="Roboto Light"/>
              <a:cs typeface="Roboto Light"/>
              <a:sym typeface="Roboto Light"/>
            </a:endParaRPr>
          </a:p>
        </p:txBody>
      </p:sp>
      <p:sp>
        <p:nvSpPr>
          <p:cNvPr id="799" name="Google Shape;799;p76"/>
          <p:cNvSpPr/>
          <p:nvPr/>
        </p:nvSpPr>
        <p:spPr>
          <a:xfrm rot="10800000">
            <a:off x="593369" y="1276688"/>
            <a:ext cx="261029" cy="144694"/>
          </a:xfrm>
          <a:prstGeom prst="flowChartExtract">
            <a:avLst/>
          </a:prstGeom>
          <a:solidFill>
            <a:srgbClr val="00C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6"/>
          <p:cNvSpPr txBox="1"/>
          <p:nvPr/>
        </p:nvSpPr>
        <p:spPr>
          <a:xfrm>
            <a:off x="-12300" y="1602450"/>
            <a:ext cx="46071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600">
                <a:latin typeface="Roboto"/>
                <a:ea typeface="Roboto"/>
                <a:cs typeface="Roboto"/>
                <a:sym typeface="Roboto"/>
              </a:rPr>
              <a:t>The K-means algorithm groups the data into </a:t>
            </a:r>
            <a:r>
              <a:rPr i="1" lang="en" sz="1600">
                <a:latin typeface="Roboto"/>
                <a:ea typeface="Roboto"/>
                <a:cs typeface="Roboto"/>
                <a:sym typeface="Roboto"/>
              </a:rPr>
              <a:t>k</a:t>
            </a:r>
            <a:r>
              <a:rPr lang="en" sz="1600">
                <a:latin typeface="Roboto"/>
                <a:ea typeface="Roboto"/>
                <a:cs typeface="Roboto"/>
                <a:sym typeface="Roboto"/>
              </a:rPr>
              <a:t> clusters, where belonging to a cluster is based on some similarity or distance measure to a centroid.</a:t>
            </a:r>
            <a:endParaRPr sz="1600">
              <a:latin typeface="Roboto"/>
              <a:ea typeface="Roboto"/>
              <a:cs typeface="Roboto"/>
              <a:sym typeface="Roboto"/>
            </a:endParaRPr>
          </a:p>
        </p:txBody>
      </p:sp>
      <p:sp>
        <p:nvSpPr>
          <p:cNvPr id="801" name="Google Shape;801;p76"/>
          <p:cNvSpPr/>
          <p:nvPr/>
        </p:nvSpPr>
        <p:spPr>
          <a:xfrm>
            <a:off x="5164876" y="890150"/>
            <a:ext cx="1688700" cy="476700"/>
          </a:xfrm>
          <a:prstGeom prst="roundRect">
            <a:avLst>
              <a:gd fmla="val 16667" name="adj"/>
            </a:avLst>
          </a:prstGeom>
          <a:solidFill>
            <a:srgbClr val="0C34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Light"/>
                <a:ea typeface="Roboto Light"/>
                <a:cs typeface="Roboto Light"/>
                <a:sym typeface="Roboto Light"/>
              </a:rPr>
              <a:t>Centroid</a:t>
            </a:r>
            <a:endParaRPr sz="2400">
              <a:solidFill>
                <a:srgbClr val="FFFFFF"/>
              </a:solidFill>
              <a:latin typeface="Roboto Light"/>
              <a:ea typeface="Roboto Light"/>
              <a:cs typeface="Roboto Light"/>
              <a:sym typeface="Roboto Light"/>
            </a:endParaRPr>
          </a:p>
        </p:txBody>
      </p:sp>
      <p:sp>
        <p:nvSpPr>
          <p:cNvPr id="802" name="Google Shape;802;p76"/>
          <p:cNvSpPr/>
          <p:nvPr/>
        </p:nvSpPr>
        <p:spPr>
          <a:xfrm rot="10800000">
            <a:off x="5301069" y="1278938"/>
            <a:ext cx="261029" cy="144694"/>
          </a:xfrm>
          <a:prstGeom prst="flowChartExtract">
            <a:avLst/>
          </a:pr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6"/>
          <p:cNvSpPr txBox="1"/>
          <p:nvPr/>
        </p:nvSpPr>
        <p:spPr>
          <a:xfrm>
            <a:off x="4841750" y="1604700"/>
            <a:ext cx="41148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600">
                <a:latin typeface="Roboto"/>
                <a:ea typeface="Roboto"/>
                <a:cs typeface="Roboto"/>
                <a:sym typeface="Roboto"/>
              </a:rPr>
              <a:t>A centroid represents a data point in the arithmetic mean position of all the points on a cluster.</a:t>
            </a:r>
            <a:endParaRPr sz="16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600">
              <a:latin typeface="Roboto"/>
              <a:ea typeface="Roboto"/>
              <a:cs typeface="Roboto"/>
              <a:sym typeface="Roboto"/>
            </a:endParaRPr>
          </a:p>
        </p:txBody>
      </p:sp>
      <p:pic>
        <p:nvPicPr>
          <p:cNvPr id="804" name="Google Shape;804;p76"/>
          <p:cNvPicPr preferRelativeResize="0"/>
          <p:nvPr/>
        </p:nvPicPr>
        <p:blipFill>
          <a:blip r:embed="rId5">
            <a:alphaModFix/>
          </a:blip>
          <a:stretch>
            <a:fillRect/>
          </a:stretch>
        </p:blipFill>
        <p:spPr>
          <a:xfrm>
            <a:off x="593375" y="2747863"/>
            <a:ext cx="3037125" cy="1987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7"/>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How the K-Means Algorithm Works</a:t>
            </a:r>
            <a:endParaRPr sz="2400">
              <a:latin typeface="Roboto Medium"/>
              <a:ea typeface="Roboto Medium"/>
              <a:cs typeface="Roboto Medium"/>
              <a:sym typeface="Roboto Medium"/>
            </a:endParaRPr>
          </a:p>
        </p:txBody>
      </p:sp>
      <p:pic>
        <p:nvPicPr>
          <p:cNvPr id="810" name="Google Shape;810;p77"/>
          <p:cNvPicPr preferRelativeResize="0"/>
          <p:nvPr/>
        </p:nvPicPr>
        <p:blipFill rotWithShape="1">
          <a:blip r:embed="rId3">
            <a:alphaModFix/>
          </a:blip>
          <a:srcRect b="0" l="0" r="-1781" t="0"/>
          <a:stretch/>
        </p:blipFill>
        <p:spPr>
          <a:xfrm>
            <a:off x="5178550" y="1116975"/>
            <a:ext cx="3675801" cy="3509450"/>
          </a:xfrm>
          <a:prstGeom prst="rect">
            <a:avLst/>
          </a:prstGeom>
          <a:noFill/>
          <a:ln>
            <a:noFill/>
          </a:ln>
        </p:spPr>
      </p:pic>
      <p:sp>
        <p:nvSpPr>
          <p:cNvPr id="811" name="Google Shape;811;p77"/>
          <p:cNvSpPr txBox="1"/>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spcBef>
                <a:spcPts val="0"/>
              </a:spcBef>
              <a:spcAft>
                <a:spcPts val="0"/>
              </a:spcAft>
              <a:buNone/>
            </a:pPr>
            <a:r>
              <a:rPr lang="en" sz="1800">
                <a:latin typeface="Roboto"/>
                <a:ea typeface="Roboto"/>
                <a:cs typeface="Roboto"/>
                <a:sym typeface="Roboto"/>
              </a:rPr>
              <a:t>Algorithm at a glance:</a:t>
            </a:r>
            <a:endParaRPr sz="1800">
              <a:latin typeface="Roboto"/>
              <a:ea typeface="Roboto"/>
              <a:cs typeface="Roboto"/>
              <a:sym typeface="Roboto"/>
            </a:endParaRPr>
          </a:p>
        </p:txBody>
      </p:sp>
      <p:sp>
        <p:nvSpPr>
          <p:cNvPr id="812" name="Google Shape;812;p77"/>
          <p:cNvSpPr/>
          <p:nvPr/>
        </p:nvSpPr>
        <p:spPr>
          <a:xfrm>
            <a:off x="1352550" y="1378825"/>
            <a:ext cx="35526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 name="Google Shape;813;p77"/>
          <p:cNvGrpSpPr/>
          <p:nvPr/>
        </p:nvGrpSpPr>
        <p:grpSpPr>
          <a:xfrm>
            <a:off x="457200" y="1378813"/>
            <a:ext cx="776889" cy="621300"/>
            <a:chOff x="457200" y="1378813"/>
            <a:chExt cx="776889" cy="621300"/>
          </a:xfrm>
        </p:grpSpPr>
        <p:sp>
          <p:nvSpPr>
            <p:cNvPr id="814" name="Google Shape;814;p77"/>
            <p:cNvSpPr/>
            <p:nvPr/>
          </p:nvSpPr>
          <p:spPr>
            <a:xfrm>
              <a:off x="457200" y="1378813"/>
              <a:ext cx="695400" cy="621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815" name="Google Shape;815;p77"/>
            <p:cNvSpPr/>
            <p:nvPr/>
          </p:nvSpPr>
          <p:spPr>
            <a:xfrm rot="5400000">
              <a:off x="969614" y="1607625"/>
              <a:ext cx="34032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77"/>
          <p:cNvGrpSpPr/>
          <p:nvPr/>
        </p:nvGrpSpPr>
        <p:grpSpPr>
          <a:xfrm>
            <a:off x="457200" y="2228725"/>
            <a:ext cx="776889" cy="621300"/>
            <a:chOff x="457200" y="1378813"/>
            <a:chExt cx="776889" cy="621300"/>
          </a:xfrm>
        </p:grpSpPr>
        <p:sp>
          <p:nvSpPr>
            <p:cNvPr id="817" name="Google Shape;817;p77"/>
            <p:cNvSpPr/>
            <p:nvPr/>
          </p:nvSpPr>
          <p:spPr>
            <a:xfrm>
              <a:off x="457200" y="1378813"/>
              <a:ext cx="695400" cy="621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818" name="Google Shape;818;p77"/>
            <p:cNvSpPr/>
            <p:nvPr/>
          </p:nvSpPr>
          <p:spPr>
            <a:xfrm rot="5400000">
              <a:off x="969614" y="1607625"/>
              <a:ext cx="34032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77"/>
          <p:cNvGrpSpPr/>
          <p:nvPr/>
        </p:nvGrpSpPr>
        <p:grpSpPr>
          <a:xfrm>
            <a:off x="457200" y="3073850"/>
            <a:ext cx="776889" cy="621300"/>
            <a:chOff x="457200" y="1378813"/>
            <a:chExt cx="776889" cy="621300"/>
          </a:xfrm>
        </p:grpSpPr>
        <p:sp>
          <p:nvSpPr>
            <p:cNvPr id="820" name="Google Shape;820;p77"/>
            <p:cNvSpPr/>
            <p:nvPr/>
          </p:nvSpPr>
          <p:spPr>
            <a:xfrm>
              <a:off x="457200" y="1378813"/>
              <a:ext cx="695400" cy="621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821" name="Google Shape;821;p77"/>
            <p:cNvSpPr/>
            <p:nvPr/>
          </p:nvSpPr>
          <p:spPr>
            <a:xfrm rot="5400000">
              <a:off x="969614" y="1607625"/>
              <a:ext cx="34032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77"/>
          <p:cNvGrpSpPr/>
          <p:nvPr/>
        </p:nvGrpSpPr>
        <p:grpSpPr>
          <a:xfrm>
            <a:off x="457200" y="3923750"/>
            <a:ext cx="776889" cy="621300"/>
            <a:chOff x="457200" y="1378813"/>
            <a:chExt cx="776889" cy="621300"/>
          </a:xfrm>
        </p:grpSpPr>
        <p:sp>
          <p:nvSpPr>
            <p:cNvPr id="823" name="Google Shape;823;p77"/>
            <p:cNvSpPr/>
            <p:nvPr/>
          </p:nvSpPr>
          <p:spPr>
            <a:xfrm>
              <a:off x="457200" y="1378813"/>
              <a:ext cx="695400" cy="621300"/>
            </a:xfrm>
            <a:prstGeom prst="roundRect">
              <a:avLst>
                <a:gd fmla="val 16667" name="adj"/>
              </a:avLst>
            </a:prstGeom>
            <a:solidFill>
              <a:srgbClr val="6CCC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824" name="Google Shape;824;p77"/>
            <p:cNvSpPr/>
            <p:nvPr/>
          </p:nvSpPr>
          <p:spPr>
            <a:xfrm rot="5400000">
              <a:off x="969614" y="1607625"/>
              <a:ext cx="340325" cy="188625"/>
            </a:xfrm>
            <a:prstGeom prst="flowChartExtract">
              <a:avLst/>
            </a:prstGeom>
            <a:solidFill>
              <a:srgbClr val="6CCC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 name="Google Shape;825;p77"/>
          <p:cNvSpPr txBox="1"/>
          <p:nvPr/>
        </p:nvSpPr>
        <p:spPr>
          <a:xfrm>
            <a:off x="1528647" y="1421200"/>
            <a:ext cx="3266100" cy="606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latin typeface="Roboto"/>
                <a:ea typeface="Roboto"/>
                <a:cs typeface="Roboto"/>
                <a:sym typeface="Roboto"/>
              </a:rPr>
              <a:t>Randomly initialize the </a:t>
            </a:r>
            <a:r>
              <a:rPr i="1" lang="en">
                <a:latin typeface="Roboto"/>
                <a:ea typeface="Roboto"/>
                <a:cs typeface="Roboto"/>
                <a:sym typeface="Roboto"/>
              </a:rPr>
              <a:t>k</a:t>
            </a:r>
            <a:r>
              <a:rPr lang="en">
                <a:latin typeface="Roboto"/>
                <a:ea typeface="Roboto"/>
                <a:cs typeface="Roboto"/>
                <a:sym typeface="Roboto"/>
              </a:rPr>
              <a:t> </a:t>
            </a:r>
            <a:br>
              <a:rPr lang="en">
                <a:latin typeface="Roboto"/>
                <a:ea typeface="Roboto"/>
                <a:cs typeface="Roboto"/>
                <a:sym typeface="Roboto"/>
              </a:rPr>
            </a:br>
            <a:r>
              <a:rPr lang="en">
                <a:latin typeface="Roboto"/>
                <a:ea typeface="Roboto"/>
                <a:cs typeface="Roboto"/>
                <a:sym typeface="Roboto"/>
              </a:rPr>
              <a:t>starting centroids.</a:t>
            </a:r>
            <a:endParaRPr>
              <a:latin typeface="Roboto"/>
              <a:ea typeface="Roboto"/>
              <a:cs typeface="Roboto"/>
              <a:sym typeface="Roboto"/>
            </a:endParaRPr>
          </a:p>
        </p:txBody>
      </p:sp>
      <p:sp>
        <p:nvSpPr>
          <p:cNvPr id="826" name="Google Shape;826;p77"/>
          <p:cNvSpPr/>
          <p:nvPr/>
        </p:nvSpPr>
        <p:spPr>
          <a:xfrm>
            <a:off x="1352550" y="2231136"/>
            <a:ext cx="35526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7"/>
          <p:cNvSpPr/>
          <p:nvPr/>
        </p:nvSpPr>
        <p:spPr>
          <a:xfrm>
            <a:off x="1352550" y="2983300"/>
            <a:ext cx="3552600" cy="8052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7"/>
          <p:cNvSpPr/>
          <p:nvPr/>
        </p:nvSpPr>
        <p:spPr>
          <a:xfrm>
            <a:off x="1352550" y="3918975"/>
            <a:ext cx="35526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77"/>
          <p:cNvSpPr txBox="1"/>
          <p:nvPr/>
        </p:nvSpPr>
        <p:spPr>
          <a:xfrm>
            <a:off x="1528647" y="2233536"/>
            <a:ext cx="3266100" cy="606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latin typeface="Roboto"/>
                <a:ea typeface="Roboto"/>
                <a:cs typeface="Roboto"/>
                <a:sym typeface="Roboto"/>
              </a:rPr>
              <a:t>Each data point is assigned to its </a:t>
            </a:r>
            <a:br>
              <a:rPr lang="en">
                <a:latin typeface="Roboto"/>
                <a:ea typeface="Roboto"/>
                <a:cs typeface="Roboto"/>
                <a:sym typeface="Roboto"/>
              </a:rPr>
            </a:br>
            <a:r>
              <a:rPr lang="en">
                <a:latin typeface="Roboto"/>
                <a:ea typeface="Roboto"/>
                <a:cs typeface="Roboto"/>
                <a:sym typeface="Roboto"/>
              </a:rPr>
              <a:t>nearest centroid.</a:t>
            </a:r>
            <a:endParaRPr>
              <a:latin typeface="Roboto"/>
              <a:ea typeface="Roboto"/>
              <a:cs typeface="Roboto"/>
              <a:sym typeface="Roboto"/>
            </a:endParaRPr>
          </a:p>
        </p:txBody>
      </p:sp>
      <p:sp>
        <p:nvSpPr>
          <p:cNvPr id="830" name="Google Shape;830;p77"/>
          <p:cNvSpPr txBox="1"/>
          <p:nvPr/>
        </p:nvSpPr>
        <p:spPr>
          <a:xfrm>
            <a:off x="1533028" y="3076268"/>
            <a:ext cx="3266100" cy="606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latin typeface="Roboto"/>
                <a:ea typeface="Roboto"/>
                <a:cs typeface="Roboto"/>
                <a:sym typeface="Roboto"/>
              </a:rPr>
              <a:t>The</a:t>
            </a:r>
            <a:r>
              <a:rPr lang="en">
                <a:latin typeface="Roboto"/>
                <a:ea typeface="Roboto"/>
                <a:cs typeface="Roboto"/>
                <a:sym typeface="Roboto"/>
              </a:rPr>
              <a:t> centroids are recomputed as the mean of the data points assigned to</a:t>
            </a:r>
            <a:br>
              <a:rPr lang="en">
                <a:latin typeface="Roboto"/>
                <a:ea typeface="Roboto"/>
                <a:cs typeface="Roboto"/>
                <a:sym typeface="Roboto"/>
              </a:rPr>
            </a:br>
            <a:r>
              <a:rPr lang="en">
                <a:latin typeface="Roboto"/>
                <a:ea typeface="Roboto"/>
                <a:cs typeface="Roboto"/>
                <a:sym typeface="Roboto"/>
              </a:rPr>
              <a:t>the respective cluster.</a:t>
            </a:r>
            <a:endParaRPr>
              <a:latin typeface="Roboto"/>
              <a:ea typeface="Roboto"/>
              <a:cs typeface="Roboto"/>
              <a:sym typeface="Roboto"/>
            </a:endParaRPr>
          </a:p>
        </p:txBody>
      </p:sp>
      <p:sp>
        <p:nvSpPr>
          <p:cNvPr id="831" name="Google Shape;831;p77"/>
          <p:cNvSpPr txBox="1"/>
          <p:nvPr/>
        </p:nvSpPr>
        <p:spPr>
          <a:xfrm>
            <a:off x="1528647" y="3918975"/>
            <a:ext cx="3266100" cy="606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latin typeface="Roboto"/>
                <a:ea typeface="Roboto"/>
                <a:cs typeface="Roboto"/>
                <a:sym typeface="Roboto"/>
              </a:rPr>
              <a:t>Repeat steps 1 through 3 until the stopping criteria is triggered.</a:t>
            </a:r>
            <a:endParaRPr>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78"/>
          <p:cNvPicPr preferRelativeResize="0"/>
          <p:nvPr/>
        </p:nvPicPr>
        <p:blipFill>
          <a:blip r:embed="rId3">
            <a:alphaModFix/>
          </a:blip>
          <a:stretch>
            <a:fillRect/>
          </a:stretch>
        </p:blipFill>
        <p:spPr>
          <a:xfrm>
            <a:off x="1494175" y="1959925"/>
            <a:ext cx="6437975" cy="2701575"/>
          </a:xfrm>
          <a:prstGeom prst="rect">
            <a:avLst/>
          </a:prstGeom>
          <a:noFill/>
          <a:ln>
            <a:noFill/>
          </a:ln>
        </p:spPr>
      </p:pic>
      <p:sp>
        <p:nvSpPr>
          <p:cNvPr id="837" name="Google Shape;837;p78"/>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What Is the Best Number for </a:t>
            </a:r>
            <a:r>
              <a:rPr i="1" lang="en" sz="2400">
                <a:latin typeface="Roboto Medium"/>
                <a:ea typeface="Roboto Medium"/>
                <a:cs typeface="Roboto Medium"/>
                <a:sym typeface="Roboto Medium"/>
              </a:rPr>
              <a:t>k</a:t>
            </a:r>
            <a:r>
              <a:rPr lang="en" sz="2400">
                <a:latin typeface="Roboto Medium"/>
                <a:ea typeface="Roboto Medium"/>
                <a:cs typeface="Roboto Medium"/>
                <a:sym typeface="Roboto Medium"/>
              </a:rPr>
              <a:t>?</a:t>
            </a:r>
            <a:endParaRPr sz="2400">
              <a:latin typeface="Roboto Medium"/>
              <a:ea typeface="Roboto Medium"/>
              <a:cs typeface="Roboto Medium"/>
              <a:sym typeface="Roboto Medium"/>
            </a:endParaRPr>
          </a:p>
        </p:txBody>
      </p:sp>
      <p:sp>
        <p:nvSpPr>
          <p:cNvPr id="838" name="Google Shape;838;p78"/>
          <p:cNvSpPr txBox="1"/>
          <p:nvPr/>
        </p:nvSpPr>
        <p:spPr>
          <a:xfrm>
            <a:off x="0" y="760650"/>
            <a:ext cx="8838600" cy="1321200"/>
          </a:xfrm>
          <a:prstGeom prst="rect">
            <a:avLst/>
          </a:prstGeom>
          <a:noFill/>
          <a:ln>
            <a:noFill/>
          </a:ln>
        </p:spPr>
        <p:txBody>
          <a:bodyPr anchorCtr="0" anchor="t" bIns="914400" lIns="457200"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This is done using an </a:t>
            </a:r>
            <a:r>
              <a:rPr b="1" lang="en" sz="1800">
                <a:latin typeface="Roboto"/>
                <a:ea typeface="Roboto"/>
                <a:cs typeface="Roboto"/>
                <a:sym typeface="Roboto"/>
              </a:rPr>
              <a:t>elbow curve</a:t>
            </a:r>
            <a:r>
              <a:rPr lang="en" sz="1800">
                <a:latin typeface="Roboto"/>
                <a:ea typeface="Roboto"/>
                <a:cs typeface="Roboto"/>
                <a:sym typeface="Roboto"/>
              </a:rPr>
              <a:t> where the </a:t>
            </a:r>
            <a:r>
              <a:rPr i="1" lang="en" sz="1800">
                <a:latin typeface="Roboto"/>
                <a:ea typeface="Roboto"/>
                <a:cs typeface="Roboto"/>
                <a:sym typeface="Roboto"/>
              </a:rPr>
              <a:t>x</a:t>
            </a:r>
            <a:r>
              <a:rPr lang="en" sz="1800">
                <a:latin typeface="Roboto"/>
                <a:ea typeface="Roboto"/>
                <a:cs typeface="Roboto"/>
                <a:sym typeface="Roboto"/>
              </a:rPr>
              <a:t>-</a:t>
            </a:r>
            <a:r>
              <a:rPr lang="en" sz="1800">
                <a:latin typeface="Roboto"/>
                <a:ea typeface="Roboto"/>
                <a:cs typeface="Roboto"/>
                <a:sym typeface="Roboto"/>
              </a:rPr>
              <a:t>axis is the </a:t>
            </a:r>
            <a:r>
              <a:rPr i="1" lang="en" sz="1800">
                <a:latin typeface="Roboto"/>
                <a:ea typeface="Roboto"/>
                <a:cs typeface="Roboto"/>
                <a:sym typeface="Roboto"/>
              </a:rPr>
              <a:t>k</a:t>
            </a:r>
            <a:r>
              <a:rPr lang="en" sz="1800">
                <a:latin typeface="Roboto"/>
                <a:ea typeface="Roboto"/>
                <a:cs typeface="Roboto"/>
                <a:sym typeface="Roboto"/>
              </a:rPr>
              <a:t> </a:t>
            </a:r>
            <a:r>
              <a:rPr lang="en" sz="1800">
                <a:latin typeface="Roboto"/>
                <a:ea typeface="Roboto"/>
                <a:cs typeface="Roboto"/>
                <a:sym typeface="Roboto"/>
              </a:rPr>
              <a:t>value</a:t>
            </a:r>
            <a:br>
              <a:rPr lang="en" sz="1800">
                <a:latin typeface="Roboto"/>
                <a:ea typeface="Roboto"/>
                <a:cs typeface="Roboto"/>
                <a:sym typeface="Roboto"/>
              </a:rPr>
            </a:br>
            <a:r>
              <a:rPr lang="en" sz="1800">
                <a:latin typeface="Roboto"/>
                <a:ea typeface="Roboto"/>
                <a:cs typeface="Roboto"/>
                <a:sym typeface="Roboto"/>
              </a:rPr>
              <a:t>and the </a:t>
            </a:r>
            <a:r>
              <a:rPr i="1" lang="en" sz="1800">
                <a:latin typeface="Roboto"/>
                <a:ea typeface="Roboto"/>
                <a:cs typeface="Roboto"/>
                <a:sym typeface="Roboto"/>
              </a:rPr>
              <a:t>y</a:t>
            </a:r>
            <a:r>
              <a:rPr lang="en" sz="1800">
                <a:latin typeface="Roboto"/>
                <a:ea typeface="Roboto"/>
                <a:cs typeface="Roboto"/>
                <a:sym typeface="Roboto"/>
              </a:rPr>
              <a:t>-axis is some </a:t>
            </a:r>
            <a:r>
              <a:rPr i="1" lang="en" sz="1800">
                <a:latin typeface="Roboto"/>
                <a:ea typeface="Roboto"/>
                <a:cs typeface="Roboto"/>
                <a:sym typeface="Roboto"/>
              </a:rPr>
              <a:t>objective function</a:t>
            </a:r>
            <a:r>
              <a:rPr lang="en" sz="1800">
                <a:latin typeface="Roboto"/>
                <a:ea typeface="Roboto"/>
                <a:cs typeface="Roboto"/>
                <a:sym typeface="Roboto"/>
              </a:rPr>
              <a:t>. </a:t>
            </a:r>
            <a:endParaRPr sz="1800">
              <a:latin typeface="Roboto"/>
              <a:ea typeface="Roboto"/>
              <a:cs typeface="Roboto"/>
              <a:sym typeface="Roboto"/>
            </a:endParaRPr>
          </a:p>
          <a:p>
            <a:pPr indent="0" lvl="0" marL="0" rtl="0" algn="l">
              <a:spcBef>
                <a:spcPts val="800"/>
              </a:spcBef>
              <a:spcAft>
                <a:spcPts val="800"/>
              </a:spcAft>
              <a:buNone/>
            </a:pPr>
            <a:r>
              <a:rPr lang="en" sz="1800">
                <a:latin typeface="Roboto"/>
                <a:ea typeface="Roboto"/>
                <a:cs typeface="Roboto"/>
                <a:sym typeface="Roboto"/>
              </a:rPr>
              <a:t>A common objective function is the </a:t>
            </a:r>
            <a:r>
              <a:rPr i="1" lang="en" sz="1800">
                <a:latin typeface="Roboto"/>
                <a:ea typeface="Roboto"/>
                <a:cs typeface="Roboto"/>
                <a:sym typeface="Roboto"/>
              </a:rPr>
              <a:t>inertia</a:t>
            </a:r>
            <a:r>
              <a:rPr lang="en" sz="1800">
                <a:latin typeface="Roboto"/>
                <a:ea typeface="Roboto"/>
                <a:cs typeface="Roboto"/>
                <a:sym typeface="Roboto"/>
              </a:rPr>
              <a:t>.</a:t>
            </a:r>
            <a:endParaRPr sz="1800">
              <a:latin typeface="Roboto"/>
              <a:ea typeface="Roboto"/>
              <a:cs typeface="Roboto"/>
              <a:sym typeface="Roboto"/>
            </a:endParaRPr>
          </a:p>
        </p:txBody>
      </p:sp>
      <p:grpSp>
        <p:nvGrpSpPr>
          <p:cNvPr id="839" name="Google Shape;839;p78"/>
          <p:cNvGrpSpPr/>
          <p:nvPr/>
        </p:nvGrpSpPr>
        <p:grpSpPr>
          <a:xfrm>
            <a:off x="3298014" y="2527719"/>
            <a:ext cx="2132247" cy="495093"/>
            <a:chOff x="457158" y="1378809"/>
            <a:chExt cx="3514500" cy="695454"/>
          </a:xfrm>
        </p:grpSpPr>
        <p:sp>
          <p:nvSpPr>
            <p:cNvPr id="840" name="Google Shape;840;p78"/>
            <p:cNvSpPr/>
            <p:nvPr/>
          </p:nvSpPr>
          <p:spPr>
            <a:xfrm>
              <a:off x="457158" y="1378809"/>
              <a:ext cx="35145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Elbow Curve</a:t>
              </a:r>
              <a:endParaRPr b="1" sz="2000">
                <a:latin typeface="Roboto"/>
                <a:ea typeface="Roboto"/>
                <a:cs typeface="Roboto"/>
                <a:sym typeface="Roboto"/>
              </a:endParaRPr>
            </a:p>
          </p:txBody>
        </p:sp>
        <p:sp>
          <p:nvSpPr>
            <p:cNvPr id="841" name="Google Shape;841;p78"/>
            <p:cNvSpPr/>
            <p:nvPr/>
          </p:nvSpPr>
          <p:spPr>
            <a:xfrm rot="10800000">
              <a:off x="634726" y="1885638"/>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pic>
        <p:nvPicPr>
          <p:cNvPr id="846" name="Google Shape;846;p79"/>
          <p:cNvPicPr preferRelativeResize="0"/>
          <p:nvPr/>
        </p:nvPicPr>
        <p:blipFill>
          <a:blip r:embed="rId3">
            <a:alphaModFix/>
          </a:blip>
          <a:stretch>
            <a:fillRect/>
          </a:stretch>
        </p:blipFill>
        <p:spPr>
          <a:xfrm>
            <a:off x="1306234" y="762350"/>
            <a:ext cx="6531540" cy="4070588"/>
          </a:xfrm>
          <a:prstGeom prst="rect">
            <a:avLst/>
          </a:prstGeom>
          <a:noFill/>
          <a:ln>
            <a:noFill/>
          </a:ln>
        </p:spPr>
      </p:pic>
      <p:sp>
        <p:nvSpPr>
          <p:cNvPr id="847" name="Google Shape;847;p79"/>
          <p:cNvSpPr/>
          <p:nvPr/>
        </p:nvSpPr>
        <p:spPr>
          <a:xfrm>
            <a:off x="0" y="0"/>
            <a:ext cx="5687400" cy="5143500"/>
          </a:xfrm>
          <a:prstGeom prst="rect">
            <a:avLst/>
          </a:prstGeom>
          <a:gradFill>
            <a:gsLst>
              <a:gs pos="0">
                <a:srgbClr val="E6ECF5">
                  <a:alpha val="78039"/>
                </a:srgbClr>
              </a:gs>
              <a:gs pos="56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9"/>
          <p:cNvSpPr txBox="1"/>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spcBef>
                <a:spcPts val="0"/>
              </a:spcBef>
              <a:spcAft>
                <a:spcPts val="0"/>
              </a:spcAft>
              <a:buNone/>
            </a:pPr>
            <a:r>
              <a:rPr lang="en" sz="2400">
                <a:latin typeface="Roboto Medium"/>
                <a:ea typeface="Roboto Medium"/>
                <a:cs typeface="Roboto Medium"/>
                <a:sym typeface="Roboto Medium"/>
              </a:rPr>
              <a:t>K-Means with 3 Features</a:t>
            </a:r>
            <a:endParaRPr sz="2400">
              <a:latin typeface="Roboto Medium"/>
              <a:ea typeface="Roboto Medium"/>
              <a:cs typeface="Roboto Medium"/>
              <a:sym typeface="Roboto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This Week: Unsupervised Machine Learning</a:t>
            </a:r>
            <a:endParaRPr>
              <a:solidFill>
                <a:schemeClr val="dk1"/>
              </a:solidFill>
            </a:endParaRPr>
          </a:p>
          <a:p>
            <a:pPr indent="0" lvl="0" marL="0" rtl="0" algn="l">
              <a:spcBef>
                <a:spcPts val="0"/>
              </a:spcBef>
              <a:spcAft>
                <a:spcPts val="0"/>
              </a:spcAft>
              <a:buNone/>
            </a:pPr>
            <a:r>
              <a:t/>
            </a:r>
            <a:endParaRPr/>
          </a:p>
        </p:txBody>
      </p:sp>
      <p:sp>
        <p:nvSpPr>
          <p:cNvPr id="392" name="Google Shape;392;p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500"/>
              </a:spcAft>
              <a:buNone/>
            </a:pPr>
            <a:r>
              <a:rPr lang="en">
                <a:solidFill>
                  <a:schemeClr val="dk1"/>
                </a:solidFill>
              </a:rPr>
              <a:t>By the end of this week, you’ll </a:t>
            </a:r>
            <a:r>
              <a:rPr lang="en">
                <a:solidFill>
                  <a:schemeClr val="dk1"/>
                </a:solidFill>
              </a:rPr>
              <a:t>know how to</a:t>
            </a:r>
            <a:r>
              <a:rPr lang="en">
                <a:solidFill>
                  <a:schemeClr val="dk1"/>
                </a:solidFill>
              </a:rPr>
              <a:t>: </a:t>
            </a:r>
            <a:endParaRPr/>
          </a:p>
        </p:txBody>
      </p:sp>
      <p:sp>
        <p:nvSpPr>
          <p:cNvPr id="393" name="Google Shape;393;p35"/>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lnSpc>
                <a:spcPct val="100000"/>
              </a:lnSpc>
              <a:spcBef>
                <a:spcPts val="0"/>
              </a:spcBef>
              <a:spcAft>
                <a:spcPts val="0"/>
              </a:spcAft>
              <a:buNone/>
            </a:pPr>
            <a:r>
              <a:rPr lang="en"/>
              <a:t>Describe the differences between supervised and unsupervised learning, including real-world examples of each</a:t>
            </a:r>
            <a:endParaRPr/>
          </a:p>
        </p:txBody>
      </p:sp>
      <p:sp>
        <p:nvSpPr>
          <p:cNvPr id="394" name="Google Shape;394;p35"/>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Preprocess data for unsupervised learning</a:t>
            </a:r>
            <a:endParaRPr/>
          </a:p>
        </p:txBody>
      </p:sp>
      <p:sp>
        <p:nvSpPr>
          <p:cNvPr id="395" name="Google Shape;395;p35"/>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Cluster data using the K-means algorithm</a:t>
            </a:r>
            <a:endParaRPr/>
          </a:p>
        </p:txBody>
      </p:sp>
      <p:sp>
        <p:nvSpPr>
          <p:cNvPr id="396" name="Google Shape;396;p35"/>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Determine the best amount of centroids for K-means using the elbow curve</a:t>
            </a:r>
            <a:endParaRPr/>
          </a:p>
        </p:txBody>
      </p:sp>
      <p:sp>
        <p:nvSpPr>
          <p:cNvPr id="397" name="Google Shape;397;p35"/>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Use principal component analysis (PCA) to limit features and speed up the model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80"/>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Chicago Marathon K-Means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8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
        <p:nvSpPr>
          <p:cNvPr id="863" name="Google Shape;863;p8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Activity: </a:t>
            </a:r>
            <a:r>
              <a:rPr lang="en"/>
              <a:t>K-Means</a:t>
            </a:r>
            <a:endParaRPr/>
          </a:p>
          <a:p>
            <a:pPr indent="0" lvl="0" marL="0" rtl="0" algn="l">
              <a:lnSpc>
                <a:spcPct val="115000"/>
              </a:lnSpc>
              <a:spcBef>
                <a:spcPts val="800"/>
              </a:spcBef>
              <a:spcAft>
                <a:spcPts val="800"/>
              </a:spcAft>
              <a:buNone/>
            </a:pPr>
            <a:r>
              <a:rPr lang="en" sz="2000"/>
              <a:t>In this activity, you will </a:t>
            </a:r>
            <a:r>
              <a:rPr lang="en" sz="2000"/>
              <a:t>will apply the K-means algorithm on a different marathon dataset.</a:t>
            </a:r>
            <a:endParaRPr sz="2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36"/>
          <p:cNvPicPr preferRelativeResize="0"/>
          <p:nvPr/>
        </p:nvPicPr>
        <p:blipFill>
          <a:blip r:embed="rId3">
            <a:alphaModFix/>
          </a:blip>
          <a:stretch>
            <a:fillRect/>
          </a:stretch>
        </p:blipFill>
        <p:spPr>
          <a:xfrm>
            <a:off x="988400" y="1530200"/>
            <a:ext cx="1682450" cy="1795650"/>
          </a:xfrm>
          <a:prstGeom prst="rect">
            <a:avLst/>
          </a:prstGeom>
          <a:noFill/>
          <a:ln>
            <a:noFill/>
          </a:ln>
        </p:spPr>
      </p:pic>
      <p:sp>
        <p:nvSpPr>
          <p:cNvPr id="403" name="Google Shape;403;p36"/>
          <p:cNvSpPr txBox="1"/>
          <p:nvPr>
            <p:ph type="title"/>
          </p:nvPr>
        </p:nvSpPr>
        <p:spPr>
          <a:xfrm>
            <a:off x="2609075" y="1530200"/>
            <a:ext cx="6245700" cy="2902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2800">
                <a:solidFill>
                  <a:schemeClr val="dk1"/>
                </a:solidFill>
              </a:rPr>
              <a:t>This Week’s Challenge</a:t>
            </a:r>
            <a:endParaRPr sz="2800">
              <a:solidFill>
                <a:schemeClr val="dk1"/>
              </a:solidFill>
            </a:endParaRPr>
          </a:p>
          <a:p>
            <a:pPr indent="0" lvl="0" marL="0" rtl="0" algn="l">
              <a:lnSpc>
                <a:spcPct val="115000"/>
              </a:lnSpc>
              <a:spcBef>
                <a:spcPts val="300"/>
              </a:spcBef>
              <a:spcAft>
                <a:spcPts val="0"/>
              </a:spcAft>
              <a:buClr>
                <a:schemeClr val="dk1"/>
              </a:buClr>
              <a:buSzPts val="1100"/>
              <a:buFont typeface="Arial"/>
              <a:buNone/>
            </a:pPr>
            <a:r>
              <a:rPr lang="en" sz="2400">
                <a:latin typeface="Roboto Light"/>
                <a:ea typeface="Roboto Light"/>
                <a:cs typeface="Roboto Light"/>
                <a:sym typeface="Roboto Light"/>
              </a:rPr>
              <a:t>Using the skills learned throughout the week, </a:t>
            </a:r>
            <a:r>
              <a:rPr lang="en" sz="2400">
                <a:solidFill>
                  <a:schemeClr val="dk1"/>
                </a:solidFill>
                <a:latin typeface="Roboto Light"/>
                <a:ea typeface="Roboto Light"/>
                <a:cs typeface="Roboto Light"/>
                <a:sym typeface="Roboto Light"/>
              </a:rPr>
              <a:t>you will analyze cryptocurrency data, reduce data dimensions with principal component analysis, cluster with K-means, and visualize the results.</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7"/>
          <p:cNvSpPr txBox="1"/>
          <p:nvPr>
            <p:ph type="title"/>
          </p:nvPr>
        </p:nvSpPr>
        <p:spPr>
          <a:xfrm>
            <a:off x="2571750" y="1906325"/>
            <a:ext cx="6260400" cy="9744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2800">
                <a:solidFill>
                  <a:schemeClr val="dk1"/>
                </a:solidFill>
              </a:rPr>
              <a:t>Career Connection</a:t>
            </a:r>
            <a:endParaRPr sz="2800">
              <a:solidFill>
                <a:schemeClr val="dk1"/>
              </a:solidFill>
            </a:endParaRPr>
          </a:p>
          <a:p>
            <a:pPr indent="0" lvl="0" marL="0" rtl="0" algn="l">
              <a:spcBef>
                <a:spcPts val="300"/>
              </a:spcBef>
              <a:spcAft>
                <a:spcPts val="0"/>
              </a:spcAft>
              <a:buClr>
                <a:schemeClr val="dk1"/>
              </a:buClr>
              <a:buSzPts val="1100"/>
              <a:buFont typeface="Arial"/>
              <a:buNone/>
            </a:pPr>
            <a:r>
              <a:rPr lang="en" sz="2600">
                <a:solidFill>
                  <a:schemeClr val="dk1"/>
                </a:solidFill>
                <a:latin typeface="Roboto Light"/>
                <a:ea typeface="Roboto Light"/>
                <a:cs typeface="Roboto Light"/>
                <a:sym typeface="Roboto Light"/>
              </a:rPr>
              <a:t>How will you use this module’s content in your career? </a:t>
            </a:r>
            <a:endParaRPr sz="2600">
              <a:solidFill>
                <a:schemeClr val="dk1"/>
              </a:solidFill>
              <a:latin typeface="Roboto Light"/>
              <a:ea typeface="Roboto Light"/>
              <a:cs typeface="Roboto Light"/>
              <a:sym typeface="Roboto Light"/>
            </a:endParaRPr>
          </a:p>
          <a:p>
            <a:pPr indent="0" lvl="0" marL="0" rtl="0" algn="ctr">
              <a:spcBef>
                <a:spcPts val="0"/>
              </a:spcBef>
              <a:spcAft>
                <a:spcPts val="0"/>
              </a:spcAft>
              <a:buNone/>
            </a:pPr>
            <a:r>
              <a:t/>
            </a:r>
            <a:endParaRPr sz="2600"/>
          </a:p>
        </p:txBody>
      </p:sp>
      <p:pic>
        <p:nvPicPr>
          <p:cNvPr id="409" name="Google Shape;409;p37"/>
          <p:cNvPicPr preferRelativeResize="0"/>
          <p:nvPr/>
        </p:nvPicPr>
        <p:blipFill rotWithShape="1">
          <a:blip r:embed="rId3">
            <a:alphaModFix/>
          </a:blip>
          <a:srcRect b="0" l="0" r="0" t="0"/>
          <a:stretch/>
        </p:blipFill>
        <p:spPr>
          <a:xfrm>
            <a:off x="988400" y="1643400"/>
            <a:ext cx="1682450" cy="168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Succeed This Week</a:t>
            </a:r>
            <a:endParaRPr/>
          </a:p>
        </p:txBody>
      </p:sp>
      <p:sp>
        <p:nvSpPr>
          <p:cNvPr id="415" name="Google Shape;415;p38"/>
          <p:cNvSpPr/>
          <p:nvPr/>
        </p:nvSpPr>
        <p:spPr>
          <a:xfrm>
            <a:off x="3859175" y="1581150"/>
            <a:ext cx="1425600" cy="393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Module 18</a:t>
            </a:r>
            <a:endParaRPr sz="18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9"/>
          <p:cNvSpPr txBox="1"/>
          <p:nvPr>
            <p:ph type="title"/>
          </p:nvPr>
        </p:nvSpPr>
        <p:spPr>
          <a:xfrm>
            <a:off x="2381875" y="1480675"/>
            <a:ext cx="5763600" cy="28554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2800"/>
              <a:t>Quick Tip for Success:</a:t>
            </a:r>
            <a:endParaRPr sz="2800">
              <a:solidFill>
                <a:schemeClr val="dk1"/>
              </a:solidFill>
            </a:endParaRPr>
          </a:p>
          <a:p>
            <a:pPr indent="0" lvl="0" marL="0" rtl="0" algn="l">
              <a:lnSpc>
                <a:spcPct val="115000"/>
              </a:lnSpc>
              <a:spcBef>
                <a:spcPts val="300"/>
              </a:spcBef>
              <a:spcAft>
                <a:spcPts val="0"/>
              </a:spcAft>
              <a:buClr>
                <a:schemeClr val="dk1"/>
              </a:buClr>
              <a:buSzPts val="1100"/>
              <a:buFont typeface="Arial"/>
              <a:buNone/>
            </a:pPr>
            <a:r>
              <a:rPr lang="en" sz="2400">
                <a:latin typeface="Roboto Light"/>
                <a:ea typeface="Roboto Light"/>
                <a:cs typeface="Roboto Light"/>
                <a:sym typeface="Roboto Light"/>
              </a:rPr>
              <a:t>Today, we’re continuing to build </a:t>
            </a:r>
            <a:br>
              <a:rPr lang="en" sz="2400">
                <a:latin typeface="Roboto Light"/>
                <a:ea typeface="Roboto Light"/>
                <a:cs typeface="Roboto Light"/>
                <a:sym typeface="Roboto Light"/>
              </a:rPr>
            </a:br>
            <a:r>
              <a:rPr lang="en" sz="2400">
                <a:latin typeface="Roboto Light"/>
                <a:ea typeface="Roboto Light"/>
                <a:cs typeface="Roboto Light"/>
                <a:sym typeface="Roboto Light"/>
              </a:rPr>
              <a:t>an understanding of the basics of machine learning. There are still many skills to learn!</a:t>
            </a:r>
            <a:r>
              <a:rPr lang="en" sz="2400">
                <a:latin typeface="Roboto Light"/>
                <a:ea typeface="Roboto Light"/>
                <a:cs typeface="Roboto Light"/>
                <a:sym typeface="Roboto Light"/>
              </a:rPr>
              <a:t> </a:t>
            </a:r>
            <a:endParaRPr sz="2400">
              <a:latin typeface="Roboto Light"/>
              <a:ea typeface="Roboto Light"/>
              <a:cs typeface="Roboto Light"/>
              <a:sym typeface="Roboto Light"/>
            </a:endParaRPr>
          </a:p>
        </p:txBody>
      </p:sp>
      <p:pic>
        <p:nvPicPr>
          <p:cNvPr id="421" name="Google Shape;421;p39"/>
          <p:cNvPicPr preferRelativeResize="0"/>
          <p:nvPr/>
        </p:nvPicPr>
        <p:blipFill>
          <a:blip r:embed="rId3">
            <a:alphaModFix/>
          </a:blip>
          <a:stretch>
            <a:fillRect/>
          </a:stretch>
        </p:blipFill>
        <p:spPr>
          <a:xfrm>
            <a:off x="393975" y="1480675"/>
            <a:ext cx="1987902" cy="19879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